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4" r:id="rId2"/>
    <p:sldId id="263" r:id="rId3"/>
    <p:sldId id="271" r:id="rId4"/>
    <p:sldId id="266" r:id="rId5"/>
    <p:sldId id="258" r:id="rId6"/>
    <p:sldId id="260" r:id="rId7"/>
    <p:sldId id="262" r:id="rId8"/>
    <p:sldId id="272" r:id="rId9"/>
    <p:sldId id="265" r:id="rId10"/>
    <p:sldId id="273" r:id="rId11"/>
    <p:sldId id="274" r:id="rId12"/>
    <p:sldId id="275" r:id="rId1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521" autoAdjust="0"/>
    <p:restoredTop sz="94660"/>
  </p:normalViewPr>
  <p:slideViewPr>
    <p:cSldViewPr>
      <p:cViewPr>
        <p:scale>
          <a:sx n="100" d="100"/>
          <a:sy n="100" d="100"/>
        </p:scale>
        <p:origin x="-25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A5A9BE-26D5-465A-A65E-5C2FC510ECAF}" type="datetimeFigureOut">
              <a:rPr lang="es-ES" smtClean="0"/>
              <a:pPr/>
              <a:t>14/12/2009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BDEB49-1A24-4919-87D9-ABF44A0DEA22}"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0BDEB49-1A24-4919-87D9-ABF44A0DEA22}" type="slidenum">
              <a:rPr lang="es-ES" smtClean="0"/>
              <a:pPr/>
              <a:t>3</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DFDC202-2620-4CEB-B113-C1BD5809CA3E}" type="datetimeFigureOut">
              <a:rPr lang="es-ES" smtClean="0"/>
              <a:pPr/>
              <a:t>14/12/2009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B3E708C-41DD-463A-BAB9-45E2300F5E3D}"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DFDC202-2620-4CEB-B113-C1BD5809CA3E}" type="datetimeFigureOut">
              <a:rPr lang="es-ES" smtClean="0"/>
              <a:pPr/>
              <a:t>14/12/2009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B3E708C-41DD-463A-BAB9-45E2300F5E3D}"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DFDC202-2620-4CEB-B113-C1BD5809CA3E}" type="datetimeFigureOut">
              <a:rPr lang="es-ES" smtClean="0"/>
              <a:pPr/>
              <a:t>14/12/2009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B3E708C-41DD-463A-BAB9-45E2300F5E3D}"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DFDC202-2620-4CEB-B113-C1BD5809CA3E}" type="datetimeFigureOut">
              <a:rPr lang="es-ES" smtClean="0"/>
              <a:pPr/>
              <a:t>14/12/2009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B3E708C-41DD-463A-BAB9-45E2300F5E3D}"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DFDC202-2620-4CEB-B113-C1BD5809CA3E}" type="datetimeFigureOut">
              <a:rPr lang="es-ES" smtClean="0"/>
              <a:pPr/>
              <a:t>14/12/2009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B3E708C-41DD-463A-BAB9-45E2300F5E3D}"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DFDC202-2620-4CEB-B113-C1BD5809CA3E}" type="datetimeFigureOut">
              <a:rPr lang="es-ES" smtClean="0"/>
              <a:pPr/>
              <a:t>14/12/2009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B3E708C-41DD-463A-BAB9-45E2300F5E3D}"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DFDC202-2620-4CEB-B113-C1BD5809CA3E}" type="datetimeFigureOut">
              <a:rPr lang="es-ES" smtClean="0"/>
              <a:pPr/>
              <a:t>14/12/2009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B3E708C-41DD-463A-BAB9-45E2300F5E3D}"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DFDC202-2620-4CEB-B113-C1BD5809CA3E}" type="datetimeFigureOut">
              <a:rPr lang="es-ES" smtClean="0"/>
              <a:pPr/>
              <a:t>14/12/2009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B3E708C-41DD-463A-BAB9-45E2300F5E3D}"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DFDC202-2620-4CEB-B113-C1BD5809CA3E}" type="datetimeFigureOut">
              <a:rPr lang="es-ES" smtClean="0"/>
              <a:pPr/>
              <a:t>14/12/2009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B3E708C-41DD-463A-BAB9-45E2300F5E3D}"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DFDC202-2620-4CEB-B113-C1BD5809CA3E}" type="datetimeFigureOut">
              <a:rPr lang="es-ES" smtClean="0"/>
              <a:pPr/>
              <a:t>14/12/2009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B3E708C-41DD-463A-BAB9-45E2300F5E3D}"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DFDC202-2620-4CEB-B113-C1BD5809CA3E}" type="datetimeFigureOut">
              <a:rPr lang="es-ES" smtClean="0"/>
              <a:pPr/>
              <a:t>14/12/2009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B3E708C-41DD-463A-BAB9-45E2300F5E3D}"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FDC202-2620-4CEB-B113-C1BD5809CA3E}" type="datetimeFigureOut">
              <a:rPr lang="es-ES" smtClean="0"/>
              <a:pPr/>
              <a:t>14/12/2009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3E708C-41DD-463A-BAB9-45E2300F5E3D}"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mailto:mafuentes@funcionpublica.gob.mx"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mailto:ingreso@cjef.gob.m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trabajaen.gob.m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trabajaen.gob.mx/" TargetMode="Externa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329339" y="6286520"/>
            <a:ext cx="785818" cy="369332"/>
          </a:xfrm>
          <a:prstGeom prst="rect">
            <a:avLst/>
          </a:prstGeom>
          <a:noFill/>
        </p:spPr>
        <p:txBody>
          <a:bodyPr wrap="square" rtlCol="0">
            <a:spAutoFit/>
          </a:bodyPr>
          <a:lstStyle/>
          <a:p>
            <a:r>
              <a:rPr lang="es-MX" b="1" dirty="0" smtClean="0">
                <a:solidFill>
                  <a:schemeClr val="bg1"/>
                </a:solidFill>
                <a:latin typeface="EurekaSans-Bold" pitchFamily="50" charset="0"/>
              </a:rPr>
              <a:t> 2009</a:t>
            </a:r>
            <a:endParaRPr lang="es-ES" b="1" dirty="0">
              <a:solidFill>
                <a:schemeClr val="bg1"/>
              </a:solidFill>
              <a:latin typeface="EurekaSans-Bold" pitchFamily="50" charset="0"/>
            </a:endParaRPr>
          </a:p>
        </p:txBody>
      </p:sp>
      <p:sp>
        <p:nvSpPr>
          <p:cNvPr id="3" name="2 Rectángulo redondeado"/>
          <p:cNvSpPr/>
          <p:nvPr/>
        </p:nvSpPr>
        <p:spPr>
          <a:xfrm rot="20711438">
            <a:off x="402683" y="1822629"/>
            <a:ext cx="5713476" cy="2634445"/>
          </a:xfrm>
          <a:prstGeom prst="roundRect">
            <a:avLst/>
          </a:prstGeom>
          <a:solidFill>
            <a:srgbClr val="CC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r>
              <a:rPr lang="es-MX" sz="3600" dirty="0" smtClean="0">
                <a:solidFill>
                  <a:schemeClr val="bg1"/>
                </a:solidFill>
                <a:latin typeface="Candara" pitchFamily="34" charset="0"/>
              </a:rPr>
              <a:t>Registro e Inscripción para Concursar Vacantes </a:t>
            </a:r>
          </a:p>
          <a:p>
            <a:pPr algn="ctr"/>
            <a:r>
              <a:rPr lang="es-MX" sz="4000" b="1" dirty="0" smtClean="0">
                <a:solidFill>
                  <a:schemeClr val="bg1"/>
                </a:solidFill>
                <a:effectLst>
                  <a:outerShdw blurRad="38100" dist="38100" dir="2700000" algn="tl">
                    <a:srgbClr val="000000">
                      <a:alpha val="43137"/>
                    </a:srgbClr>
                  </a:outerShdw>
                </a:effectLst>
                <a:latin typeface="Candara" pitchFamily="34" charset="0"/>
              </a:rPr>
              <a:t>GUÍA RÁPIDA</a:t>
            </a:r>
            <a:endParaRPr lang="es-ES" sz="4000" b="1" dirty="0" smtClean="0">
              <a:solidFill>
                <a:schemeClr val="bg1"/>
              </a:solidFill>
              <a:effectLst>
                <a:outerShdw blurRad="38100" dist="38100" dir="2700000" algn="tl">
                  <a:srgbClr val="000000">
                    <a:alpha val="43137"/>
                  </a:srgbClr>
                </a:outerShdw>
              </a:effectLst>
              <a:latin typeface="Candara" pitchFamily="34" charset="0"/>
            </a:endParaRPr>
          </a:p>
          <a:p>
            <a:pPr algn="ctr"/>
            <a:endParaRPr lang="es-ES" dirty="0"/>
          </a:p>
        </p:txBody>
      </p:sp>
      <p:pic>
        <p:nvPicPr>
          <p:cNvPr id="4" name="Picture 2" descr="C:\Documents and Settings\gbautista\Mis documentos\DOC-GISS-2009\LOGOS\trabajen SPC.bmp"/>
          <p:cNvPicPr>
            <a:picLocks noChangeAspect="1" noChangeArrowheads="1"/>
          </p:cNvPicPr>
          <p:nvPr/>
        </p:nvPicPr>
        <p:blipFill>
          <a:blip r:embed="rId2"/>
          <a:srcRect/>
          <a:stretch>
            <a:fillRect/>
          </a:stretch>
        </p:blipFill>
        <p:spPr bwMode="auto">
          <a:xfrm>
            <a:off x="5286380" y="4429132"/>
            <a:ext cx="1800426" cy="2003417"/>
          </a:xfrm>
          <a:prstGeom prst="rect">
            <a:avLst/>
          </a:prstGeom>
          <a:ln cap="rnd">
            <a:noFill/>
          </a:ln>
          <a:effectLst>
            <a:outerShdw blurRad="292100" dist="139700" dir="2700000" algn="tl" rotWithShape="0">
              <a:srgbClr val="333333">
                <a:alpha val="65000"/>
              </a:srgbClr>
            </a:outerShdw>
          </a:effectLst>
          <a:scene3d>
            <a:camera prst="orthographicFront"/>
            <a:lightRig rig="threePt" dir="t"/>
          </a:scene3d>
          <a:sp3d>
            <a:bevelT w="165100" prst="coolSlant"/>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329339" y="6286520"/>
            <a:ext cx="785818" cy="369332"/>
          </a:xfrm>
          <a:prstGeom prst="rect">
            <a:avLst/>
          </a:prstGeom>
          <a:noFill/>
        </p:spPr>
        <p:txBody>
          <a:bodyPr wrap="square" rtlCol="0">
            <a:spAutoFit/>
          </a:bodyPr>
          <a:lstStyle/>
          <a:p>
            <a:r>
              <a:rPr lang="es-MX" b="1" dirty="0" smtClean="0">
                <a:solidFill>
                  <a:schemeClr val="bg1"/>
                </a:solidFill>
                <a:latin typeface="EurekaSans-Bold" pitchFamily="50" charset="0"/>
              </a:rPr>
              <a:t> 2009</a:t>
            </a:r>
            <a:endParaRPr lang="es-ES" b="1" dirty="0">
              <a:solidFill>
                <a:schemeClr val="bg1"/>
              </a:solidFill>
              <a:latin typeface="EurekaSans-Bold" pitchFamily="50" charset="0"/>
            </a:endParaRPr>
          </a:p>
        </p:txBody>
      </p:sp>
      <p:pic>
        <p:nvPicPr>
          <p:cNvPr id="16" name="Picture 2" descr="C:\Documents and Settings\gbautista\Mis documentos\DOC-GISS-2009\LOGOS\trabajen SPC.bmp"/>
          <p:cNvPicPr>
            <a:picLocks noChangeAspect="1" noChangeArrowheads="1"/>
          </p:cNvPicPr>
          <p:nvPr/>
        </p:nvPicPr>
        <p:blipFill>
          <a:blip r:embed="rId2" cstate="print"/>
          <a:srcRect/>
          <a:stretch>
            <a:fillRect/>
          </a:stretch>
        </p:blipFill>
        <p:spPr bwMode="auto">
          <a:xfrm>
            <a:off x="7930530" y="5421210"/>
            <a:ext cx="713436" cy="793872"/>
          </a:xfrm>
          <a:prstGeom prst="rect">
            <a:avLst/>
          </a:prstGeom>
          <a:ln>
            <a:noFill/>
          </a:ln>
          <a:effectLst>
            <a:outerShdw blurRad="292100" dist="139700" dir="2700000" algn="tl" rotWithShape="0">
              <a:srgbClr val="333333">
                <a:alpha val="65000"/>
              </a:srgbClr>
            </a:outerShdw>
          </a:effectLst>
        </p:spPr>
      </p:pic>
      <p:sp>
        <p:nvSpPr>
          <p:cNvPr id="20" name="2 Marcador de contenido"/>
          <p:cNvSpPr>
            <a:spLocks noGrp="1"/>
          </p:cNvSpPr>
          <p:nvPr>
            <p:ph idx="4294967295"/>
          </p:nvPr>
        </p:nvSpPr>
        <p:spPr>
          <a:xfrm>
            <a:off x="642910" y="1214422"/>
            <a:ext cx="6072230" cy="5357850"/>
          </a:xfrm>
          <a:solidFill>
            <a:srgbClr val="CC0000"/>
          </a:solidFill>
          <a:scene3d>
            <a:camera prst="orthographicFront"/>
            <a:lightRig rig="threePt" dir="t"/>
          </a:scene3d>
          <a:sp3d>
            <a:bevelT/>
          </a:sp3d>
        </p:spPr>
        <p:txBody>
          <a:bodyPr>
            <a:normAutofit fontScale="92500" lnSpcReduction="20000"/>
          </a:bodyPr>
          <a:lstStyle/>
          <a:p>
            <a:pPr algn="just">
              <a:buNone/>
            </a:pPr>
            <a:r>
              <a:rPr lang="es-ES" sz="1400" b="1" dirty="0" smtClean="0">
                <a:solidFill>
                  <a:schemeClr val="bg1"/>
                </a:solidFill>
                <a:effectLst>
                  <a:outerShdw blurRad="38100" dist="38100" dir="2700000" algn="tl">
                    <a:srgbClr val="000000">
                      <a:alpha val="43137"/>
                    </a:srgbClr>
                  </a:outerShdw>
                </a:effectLst>
              </a:rPr>
              <a:t> </a:t>
            </a:r>
          </a:p>
          <a:p>
            <a:pPr algn="just">
              <a:buFont typeface="Wingdings" pitchFamily="2" charset="2"/>
              <a:buChar char="v"/>
            </a:pPr>
            <a:r>
              <a:rPr lang="es-ES" sz="1400" dirty="0" smtClean="0">
                <a:solidFill>
                  <a:schemeClr val="bg1"/>
                </a:solidFill>
              </a:rPr>
              <a:t>Ingresar a la cuenta personal.</a:t>
            </a:r>
          </a:p>
          <a:p>
            <a:pPr algn="just"/>
            <a:endParaRPr lang="es-ES" sz="600" b="1" dirty="0" smtClean="0">
              <a:solidFill>
                <a:schemeClr val="bg1"/>
              </a:solidFill>
            </a:endParaRPr>
          </a:p>
          <a:p>
            <a:pPr algn="just">
              <a:buFont typeface="Wingdings" pitchFamily="2" charset="2"/>
              <a:buChar char="v"/>
            </a:pPr>
            <a:r>
              <a:rPr lang="es-ES" sz="1400" b="1" dirty="0" smtClean="0">
                <a:solidFill>
                  <a:schemeClr val="bg1"/>
                </a:solidFill>
              </a:rPr>
              <a:t> </a:t>
            </a:r>
            <a:r>
              <a:rPr lang="es-ES" sz="1400" dirty="0" smtClean="0">
                <a:solidFill>
                  <a:schemeClr val="bg1"/>
                </a:solidFill>
              </a:rPr>
              <a:t>Acceder a la sección Mis consultas</a:t>
            </a:r>
          </a:p>
          <a:p>
            <a:pPr algn="just"/>
            <a:endParaRPr lang="es-ES" sz="600" b="1" dirty="0" smtClean="0">
              <a:solidFill>
                <a:schemeClr val="bg1"/>
              </a:solidFill>
            </a:endParaRPr>
          </a:p>
          <a:p>
            <a:pPr algn="just">
              <a:buFont typeface="Wingdings" pitchFamily="2" charset="2"/>
              <a:buChar char="v"/>
            </a:pPr>
            <a:r>
              <a:rPr lang="es-ES" sz="1400" dirty="0" smtClean="0">
                <a:solidFill>
                  <a:schemeClr val="bg1"/>
                </a:solidFill>
              </a:rPr>
              <a:t>Se mostrará una nueva pantalla con filtros (Dependencia, Grupo de experiencia, Área de experiencia, Área general de carrera, Carrera genérica, Estado y Nivel) que pueden ser seleccionados por el usuario, con ayuda de los catálogos para realizar una búsqueda más específica sobre las vacantes </a:t>
            </a:r>
            <a:r>
              <a:rPr lang="es-ES" sz="1400" dirty="0" smtClean="0">
                <a:solidFill>
                  <a:schemeClr val="bg1"/>
                </a:solidFill>
              </a:rPr>
              <a:t>existentes</a:t>
            </a:r>
            <a:r>
              <a:rPr lang="es-ES" sz="1400" dirty="0" smtClean="0">
                <a:solidFill>
                  <a:schemeClr val="bg1"/>
                </a:solidFill>
              </a:rPr>
              <a:t>, una vez llenados los campos requeridos dar clic en Guardar.</a:t>
            </a:r>
            <a:endParaRPr lang="es-ES" sz="1400" dirty="0" smtClean="0">
              <a:solidFill>
                <a:schemeClr val="bg1"/>
              </a:solidFill>
            </a:endParaRPr>
          </a:p>
          <a:p>
            <a:pPr algn="just"/>
            <a:endParaRPr lang="es-ES" sz="600" b="1" dirty="0" smtClean="0">
              <a:solidFill>
                <a:schemeClr val="bg1"/>
              </a:solidFill>
            </a:endParaRPr>
          </a:p>
          <a:p>
            <a:pPr algn="just">
              <a:buFont typeface="Wingdings" pitchFamily="2" charset="2"/>
              <a:buChar char="v"/>
            </a:pPr>
            <a:r>
              <a:rPr lang="es-ES" sz="1400" dirty="0" smtClean="0">
                <a:solidFill>
                  <a:schemeClr val="bg1"/>
                </a:solidFill>
              </a:rPr>
              <a:t>La página enlistará el resultado de la consulta en una tabla </a:t>
            </a:r>
            <a:r>
              <a:rPr lang="es-ES" sz="1400" dirty="0" smtClean="0">
                <a:solidFill>
                  <a:schemeClr val="bg1"/>
                </a:solidFill>
              </a:rPr>
              <a:t>dar clic en la columna de </a:t>
            </a:r>
            <a:r>
              <a:rPr lang="es-ES" sz="1400" dirty="0" smtClean="0">
                <a:solidFill>
                  <a:schemeClr val="bg1"/>
                </a:solidFill>
              </a:rPr>
              <a:t>Ejecutar</a:t>
            </a:r>
            <a:r>
              <a:rPr lang="es-ES" sz="1400" dirty="0" smtClean="0">
                <a:solidFill>
                  <a:schemeClr val="bg1"/>
                </a:solidFill>
              </a:rPr>
              <a:t>, </a:t>
            </a:r>
            <a:endParaRPr lang="es-ES" sz="1400" dirty="0" smtClean="0">
              <a:solidFill>
                <a:schemeClr val="bg1"/>
              </a:solidFill>
            </a:endParaRPr>
          </a:p>
          <a:p>
            <a:pPr algn="just"/>
            <a:endParaRPr lang="es-ES" sz="600" b="1" dirty="0" smtClean="0">
              <a:solidFill>
                <a:schemeClr val="bg1"/>
              </a:solidFill>
            </a:endParaRPr>
          </a:p>
          <a:p>
            <a:pPr algn="just">
              <a:buFont typeface="Wingdings" pitchFamily="2" charset="2"/>
              <a:buChar char="v"/>
            </a:pPr>
            <a:r>
              <a:rPr lang="es-ES" sz="1400" dirty="0" smtClean="0">
                <a:solidFill>
                  <a:schemeClr val="bg1"/>
                </a:solidFill>
              </a:rPr>
              <a:t>Aparecerá otra pagina </a:t>
            </a:r>
            <a:r>
              <a:rPr lang="es-ES" sz="1400" dirty="0" smtClean="0">
                <a:solidFill>
                  <a:schemeClr val="bg1"/>
                </a:solidFill>
              </a:rPr>
              <a:t>que contiene perfil de la </a:t>
            </a:r>
            <a:r>
              <a:rPr lang="es-ES" sz="1400" dirty="0" smtClean="0">
                <a:solidFill>
                  <a:schemeClr val="bg1"/>
                </a:solidFill>
              </a:rPr>
              <a:t>vacante, se </a:t>
            </a:r>
            <a:r>
              <a:rPr lang="es-ES" sz="1400" dirty="0" smtClean="0">
                <a:solidFill>
                  <a:schemeClr val="bg1"/>
                </a:solidFill>
              </a:rPr>
              <a:t>puede consultar el perfil del puesto en la columna </a:t>
            </a:r>
            <a:r>
              <a:rPr lang="es-ES" sz="1400" dirty="0" smtClean="0">
                <a:solidFill>
                  <a:schemeClr val="bg1"/>
                </a:solidFill>
              </a:rPr>
              <a:t>de Detalle</a:t>
            </a:r>
            <a:r>
              <a:rPr lang="es-ES" sz="1400" dirty="0" smtClean="0">
                <a:solidFill>
                  <a:schemeClr val="bg1"/>
                </a:solidFill>
              </a:rPr>
              <a:t>.</a:t>
            </a:r>
            <a:endParaRPr lang="es-ES" sz="1400" dirty="0" smtClean="0">
              <a:solidFill>
                <a:schemeClr val="bg1"/>
              </a:solidFill>
            </a:endParaRPr>
          </a:p>
          <a:p>
            <a:pPr algn="just"/>
            <a:endParaRPr lang="es-ES" sz="600" b="1" dirty="0" smtClean="0">
              <a:solidFill>
                <a:schemeClr val="bg1"/>
              </a:solidFill>
            </a:endParaRPr>
          </a:p>
          <a:p>
            <a:pPr algn="just">
              <a:buFont typeface="Wingdings" pitchFamily="2" charset="2"/>
              <a:buChar char="v"/>
            </a:pPr>
            <a:r>
              <a:rPr lang="es-ES" sz="1400" dirty="0" smtClean="0">
                <a:solidFill>
                  <a:schemeClr val="bg1"/>
                </a:solidFill>
              </a:rPr>
              <a:t>Para inscribirse en el concurso se deberá dar “Haga clic para solicitar inscripción a esta vacante” </a:t>
            </a:r>
          </a:p>
          <a:p>
            <a:pPr algn="just"/>
            <a:endParaRPr lang="es-ES" sz="500" b="1" dirty="0" smtClean="0">
              <a:solidFill>
                <a:schemeClr val="bg1"/>
              </a:solidFill>
            </a:endParaRPr>
          </a:p>
          <a:p>
            <a:pPr algn="just">
              <a:buFont typeface="Wingdings" pitchFamily="2" charset="2"/>
              <a:buChar char="v"/>
            </a:pPr>
            <a:r>
              <a:rPr lang="es-ES" sz="1400" dirty="0" smtClean="0">
                <a:solidFill>
                  <a:schemeClr val="bg1"/>
                </a:solidFill>
              </a:rPr>
              <a:t>La pagina procesará la información y determinará la compatibilidad del perfil del aspirante con el puesto vacante solicitado (Filtro curricular) y emitirá el resultado de aceptación o no aceptación asignando, en cualquier caso,  un número de folio. Para los casos de aceptación el folio se integra de 6 números y un guión intermedio (Ej. 41-7896) y en los casos de no aceptación a los 6 números les antecede una R (Ej. R14-5390)</a:t>
            </a:r>
          </a:p>
          <a:p>
            <a:pPr algn="just"/>
            <a:endParaRPr lang="es-ES" sz="500" b="1" dirty="0" smtClean="0">
              <a:solidFill>
                <a:schemeClr val="bg1"/>
              </a:solidFill>
            </a:endParaRPr>
          </a:p>
          <a:p>
            <a:pPr algn="just">
              <a:buFont typeface="Wingdings" pitchFamily="2" charset="2"/>
              <a:buChar char="v"/>
            </a:pPr>
            <a:r>
              <a:rPr lang="es-ES" sz="1400" dirty="0" smtClean="0">
                <a:solidFill>
                  <a:schemeClr val="bg1"/>
                </a:solidFill>
              </a:rPr>
              <a:t>En forma automática, la página envía un mensaje a la cuenta personal, que puede consultarse en el apartado de Mis mensajes, el cual indicará la aceptación/no aceptación de la solicitud.</a:t>
            </a:r>
          </a:p>
          <a:p>
            <a:pPr algn="just"/>
            <a:endParaRPr lang="es-ES" sz="500" b="1" dirty="0" smtClean="0">
              <a:solidFill>
                <a:schemeClr val="bg1"/>
              </a:solidFill>
            </a:endParaRPr>
          </a:p>
          <a:p>
            <a:pPr algn="just">
              <a:buFont typeface="Wingdings" pitchFamily="2" charset="2"/>
              <a:buChar char="v"/>
            </a:pPr>
            <a:r>
              <a:rPr lang="es-ES" sz="1400" dirty="0" smtClean="0">
                <a:solidFill>
                  <a:schemeClr val="bg1"/>
                </a:solidFill>
              </a:rPr>
              <a:t>A partir de este momento, el contacto de la dependencia que presenta la vacante con el usuario será a través del envío de avisos y notificaciones a la cuenta personal en la sección “Mis mensajes”.  </a:t>
            </a:r>
            <a:r>
              <a:rPr lang="es-ES" sz="1400" b="1" dirty="0" smtClean="0">
                <a:solidFill>
                  <a:schemeClr val="bg1"/>
                </a:solidFill>
              </a:rPr>
              <a:t> </a:t>
            </a:r>
          </a:p>
          <a:p>
            <a:pPr algn="just">
              <a:buNone/>
            </a:pPr>
            <a:endParaRPr lang="es-ES" sz="1200" b="1" dirty="0" smtClean="0">
              <a:solidFill>
                <a:schemeClr val="bg1"/>
              </a:solidFill>
            </a:endParaRPr>
          </a:p>
          <a:p>
            <a:pPr algn="just">
              <a:buNone/>
            </a:pPr>
            <a:endParaRPr lang="es-ES" sz="1200" b="1" dirty="0" smtClean="0">
              <a:solidFill>
                <a:schemeClr val="bg1"/>
              </a:solidFill>
            </a:endParaRPr>
          </a:p>
          <a:p>
            <a:pPr algn="just"/>
            <a:endParaRPr lang="es-ES" sz="1200" b="1" dirty="0">
              <a:solidFill>
                <a:schemeClr val="bg1"/>
              </a:solidFill>
            </a:endParaRPr>
          </a:p>
        </p:txBody>
      </p:sp>
      <p:sp>
        <p:nvSpPr>
          <p:cNvPr id="35" name="34 CuadroTexto"/>
          <p:cNvSpPr txBox="1"/>
          <p:nvPr/>
        </p:nvSpPr>
        <p:spPr>
          <a:xfrm>
            <a:off x="2714612" y="267798"/>
            <a:ext cx="4786346" cy="646331"/>
          </a:xfrm>
          <a:prstGeom prst="rect">
            <a:avLst/>
          </a:prstGeom>
          <a:noFill/>
        </p:spPr>
        <p:txBody>
          <a:bodyPr wrap="square" rtlCol="0">
            <a:spAutoFit/>
          </a:bodyPr>
          <a:lstStyle/>
          <a:p>
            <a:pPr algn="ctr"/>
            <a:r>
              <a:rPr lang="es-MX" b="1" dirty="0" smtClean="0">
                <a:solidFill>
                  <a:schemeClr val="bg1"/>
                </a:solidFill>
                <a:effectLst>
                  <a:outerShdw blurRad="38100" dist="38100" dir="2700000" algn="tl">
                    <a:srgbClr val="000000">
                      <a:alpha val="43137"/>
                    </a:srgbClr>
                  </a:outerShdw>
                </a:effectLst>
                <a:latin typeface="Candara" pitchFamily="34" charset="0"/>
              </a:rPr>
              <a:t>PROCEDIMIENTO PARA LA INSCRIPCIÓN A CONCURSOS DE VACANTES</a:t>
            </a:r>
            <a:endParaRPr lang="es-ES" b="1" dirty="0">
              <a:solidFill>
                <a:schemeClr val="bg1"/>
              </a:solidFill>
              <a:effectLst>
                <a:outerShdw blurRad="38100" dist="38100" dir="2700000" algn="tl">
                  <a:srgbClr val="000000">
                    <a:alpha val="43137"/>
                  </a:srgbClr>
                </a:outerShdw>
              </a:effectLst>
              <a:latin typeface="Candar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329339" y="6286520"/>
            <a:ext cx="785818" cy="369332"/>
          </a:xfrm>
          <a:prstGeom prst="rect">
            <a:avLst/>
          </a:prstGeom>
          <a:noFill/>
        </p:spPr>
        <p:txBody>
          <a:bodyPr wrap="square" rtlCol="0">
            <a:spAutoFit/>
          </a:bodyPr>
          <a:lstStyle/>
          <a:p>
            <a:r>
              <a:rPr lang="es-MX" b="1" dirty="0" smtClean="0">
                <a:solidFill>
                  <a:schemeClr val="bg1"/>
                </a:solidFill>
                <a:latin typeface="EurekaSans-Bold" pitchFamily="50" charset="0"/>
              </a:rPr>
              <a:t> 2009</a:t>
            </a:r>
            <a:endParaRPr lang="es-ES" b="1" dirty="0">
              <a:solidFill>
                <a:schemeClr val="bg1"/>
              </a:solidFill>
              <a:latin typeface="EurekaSans-Bold" pitchFamily="50" charset="0"/>
            </a:endParaRPr>
          </a:p>
        </p:txBody>
      </p:sp>
      <p:pic>
        <p:nvPicPr>
          <p:cNvPr id="16" name="Picture 2" descr="C:\Documents and Settings\gbautista\Mis documentos\DOC-GISS-2009\LOGOS\trabajen SPC.bmp"/>
          <p:cNvPicPr>
            <a:picLocks noChangeAspect="1" noChangeArrowheads="1"/>
          </p:cNvPicPr>
          <p:nvPr/>
        </p:nvPicPr>
        <p:blipFill>
          <a:blip r:embed="rId2" cstate="print"/>
          <a:srcRect/>
          <a:stretch>
            <a:fillRect/>
          </a:stretch>
        </p:blipFill>
        <p:spPr bwMode="auto">
          <a:xfrm>
            <a:off x="7930530" y="5421210"/>
            <a:ext cx="713436" cy="793872"/>
          </a:xfrm>
          <a:prstGeom prst="rect">
            <a:avLst/>
          </a:prstGeom>
          <a:ln>
            <a:noFill/>
          </a:ln>
          <a:effectLst>
            <a:outerShdw blurRad="292100" dist="139700" dir="2700000" algn="tl" rotWithShape="0">
              <a:srgbClr val="333333">
                <a:alpha val="65000"/>
              </a:srgbClr>
            </a:outerShdw>
          </a:effectLst>
        </p:spPr>
      </p:pic>
      <p:sp>
        <p:nvSpPr>
          <p:cNvPr id="35" name="34 CuadroTexto"/>
          <p:cNvSpPr txBox="1"/>
          <p:nvPr/>
        </p:nvSpPr>
        <p:spPr>
          <a:xfrm>
            <a:off x="2714612" y="287874"/>
            <a:ext cx="4786346" cy="369332"/>
          </a:xfrm>
          <a:prstGeom prst="rect">
            <a:avLst/>
          </a:prstGeom>
          <a:noFill/>
        </p:spPr>
        <p:txBody>
          <a:bodyPr wrap="square" rtlCol="0">
            <a:spAutoFit/>
          </a:bodyPr>
          <a:lstStyle/>
          <a:p>
            <a:pPr algn="ctr"/>
            <a:r>
              <a:rPr lang="es-MX" b="1" dirty="0" smtClean="0">
                <a:solidFill>
                  <a:schemeClr val="bg1"/>
                </a:solidFill>
                <a:effectLst>
                  <a:outerShdw blurRad="38100" dist="38100" dir="2700000" algn="tl">
                    <a:srgbClr val="000000">
                      <a:alpha val="43137"/>
                    </a:srgbClr>
                  </a:outerShdw>
                </a:effectLst>
                <a:latin typeface="Candara" pitchFamily="34" charset="0"/>
              </a:rPr>
              <a:t>CONSIDERACIONES GENERALES</a:t>
            </a:r>
            <a:endParaRPr lang="es-ES" b="1" dirty="0">
              <a:solidFill>
                <a:schemeClr val="bg1"/>
              </a:solidFill>
              <a:effectLst>
                <a:outerShdw blurRad="38100" dist="38100" dir="2700000" algn="tl">
                  <a:srgbClr val="000000">
                    <a:alpha val="43137"/>
                  </a:srgbClr>
                </a:outerShdw>
              </a:effectLst>
              <a:latin typeface="Candara" pitchFamily="34" charset="0"/>
            </a:endParaRPr>
          </a:p>
        </p:txBody>
      </p:sp>
      <p:sp>
        <p:nvSpPr>
          <p:cNvPr id="7" name="6 Rectángulo"/>
          <p:cNvSpPr/>
          <p:nvPr/>
        </p:nvSpPr>
        <p:spPr>
          <a:xfrm>
            <a:off x="740826" y="1285860"/>
            <a:ext cx="5760000" cy="12144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t>· </a:t>
            </a:r>
            <a:r>
              <a:rPr lang="es-ES" sz="1050" dirty="0" smtClean="0"/>
              <a:t>Antes de solicitar cualquier vacante,  se sugiere revisar el perfil requerido a fin de conocer los requisitos académicos (nivel de estudio, estatus académico, área de estudio, y  carrera genérica), laborales (años de experiencia laboral, áreas generales y áreas de experiencia) así como capacidades técnicas y gerenciales, otros requisitos específicos de la vacantes. Esto con el fin de que el usuario  determine si cumple con el perfil y de esta manera,  registre la  información personal en las áreas correctas de los catálogos que maneja la página.</a:t>
            </a:r>
            <a:endParaRPr lang="es-ES" dirty="0"/>
          </a:p>
        </p:txBody>
      </p:sp>
      <p:sp>
        <p:nvSpPr>
          <p:cNvPr id="8" name="7 Rectángulo"/>
          <p:cNvSpPr/>
          <p:nvPr/>
        </p:nvSpPr>
        <p:spPr>
          <a:xfrm>
            <a:off x="714348" y="2571744"/>
            <a:ext cx="5760000" cy="57150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Arial" pitchFamily="34" charset="0"/>
              <a:buChar char="•"/>
            </a:pPr>
            <a:r>
              <a:rPr lang="es-ES" sz="1100" dirty="0" smtClean="0"/>
              <a:t>    Para solicitar la inscripción a algún concurso, es requisito indispensable haber registrado su información personal en la página Trabajan y contar con el número de folio de registro.</a:t>
            </a:r>
            <a:endParaRPr lang="es-ES" sz="1100" dirty="0"/>
          </a:p>
        </p:txBody>
      </p:sp>
      <p:sp>
        <p:nvSpPr>
          <p:cNvPr id="9" name="8 Rectángulo"/>
          <p:cNvSpPr/>
          <p:nvPr/>
        </p:nvSpPr>
        <p:spPr>
          <a:xfrm>
            <a:off x="714348" y="3214686"/>
            <a:ext cx="5760000" cy="57150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100" dirty="0" smtClean="0"/>
              <a:t>·   Es importante señalar que una vez solicitada la vacante</a:t>
            </a:r>
            <a:r>
              <a:rPr lang="es-ES" sz="1100" b="1" i="1" dirty="0" smtClean="0"/>
              <a:t> NO</a:t>
            </a:r>
            <a:r>
              <a:rPr lang="es-ES" sz="1100" dirty="0" smtClean="0"/>
              <a:t> se podrá modificar ningún dato del currículum vitae, a pesar de que cancele su participación y quiera solicitar la misma vacante. </a:t>
            </a:r>
          </a:p>
        </p:txBody>
      </p:sp>
      <p:sp>
        <p:nvSpPr>
          <p:cNvPr id="10" name="9 Rectángulo"/>
          <p:cNvSpPr/>
          <p:nvPr/>
        </p:nvSpPr>
        <p:spPr>
          <a:xfrm>
            <a:off x="740826" y="3857628"/>
            <a:ext cx="5760000" cy="1143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050" dirty="0" smtClean="0"/>
              <a:t>·   En caso de que el aspirante haya participado en otros concursos y no </a:t>
            </a:r>
            <a:r>
              <a:rPr lang="es-ES" sz="1050" dirty="0" err="1" smtClean="0"/>
              <a:t>no</a:t>
            </a:r>
            <a:r>
              <a:rPr lang="es-ES" sz="1050" dirty="0" smtClean="0"/>
              <a:t> se encuentre satisfecho con el nivel de dominio obtenido o podrá apegarse a los criterios establecidos en el OFICIO CIRCULAR No. SSFP/USPRH/408/007/2005, por el que se establecen los criterios de carácter obligatorio que deberán observar las dependencias de la Administración Pública Federal y sus órganos desconcentrados sobre la </a:t>
            </a:r>
            <a:r>
              <a:rPr lang="es-ES" sz="1050" i="1" dirty="0" smtClean="0"/>
              <a:t>vigencia de los resultados de la evaluación de las capacidades de los aspirantes a ocupar un puesto en el Servicio Profesional de Carrera de la Administración Pública Federal Centralizada</a:t>
            </a:r>
            <a:r>
              <a:rPr lang="es-ES" sz="1050" dirty="0" smtClean="0"/>
              <a:t>.  </a:t>
            </a:r>
            <a:endParaRPr lang="es-ES" sz="1050" dirty="0"/>
          </a:p>
        </p:txBody>
      </p:sp>
      <p:sp>
        <p:nvSpPr>
          <p:cNvPr id="13" name="12 Rectángulo"/>
          <p:cNvSpPr/>
          <p:nvPr/>
        </p:nvSpPr>
        <p:spPr>
          <a:xfrm>
            <a:off x="714348" y="5072074"/>
            <a:ext cx="5760000" cy="6429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100" dirty="0" smtClean="0"/>
              <a:t>·  En caso de que el aspirante decida renunciar a los resultados de evaluaciones de capacidades gerenciales y/o de visión del servicio público aplicadas anteriormente, deberá realizarse antes de inscribirse al concurso (En Mis Solicitudes, Ver Evaluaciones), ya que una vez aplicada la solicitud, no será posible aplicar esta renuncia.  </a:t>
            </a:r>
            <a:endParaRPr lang="es-ES" sz="1100" dirty="0"/>
          </a:p>
        </p:txBody>
      </p:sp>
      <p:sp>
        <p:nvSpPr>
          <p:cNvPr id="14" name="13 Rectángulo"/>
          <p:cNvSpPr/>
          <p:nvPr/>
        </p:nvSpPr>
        <p:spPr>
          <a:xfrm>
            <a:off x="714348" y="5786454"/>
            <a:ext cx="5760000" cy="57150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100" dirty="0" smtClean="0"/>
              <a:t>· Después de 1 año de aplicadas las evaluaciones de capacidades gerenciales y de visión del servicio público, la vigencia de estas concluye por lo que el candidato deberá someterse nuevamente a su aplicación para estar en posibilidad de participar en concursos subsecuentes.  </a:t>
            </a:r>
            <a:endParaRPr lang="es-ES" sz="11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329339" y="6286520"/>
            <a:ext cx="785818" cy="369332"/>
          </a:xfrm>
          <a:prstGeom prst="rect">
            <a:avLst/>
          </a:prstGeom>
          <a:noFill/>
        </p:spPr>
        <p:txBody>
          <a:bodyPr wrap="square" rtlCol="0">
            <a:spAutoFit/>
          </a:bodyPr>
          <a:lstStyle/>
          <a:p>
            <a:r>
              <a:rPr lang="es-MX" b="1" dirty="0" smtClean="0">
                <a:solidFill>
                  <a:schemeClr val="bg1"/>
                </a:solidFill>
                <a:latin typeface="EurekaSans-Bold" pitchFamily="50" charset="0"/>
              </a:rPr>
              <a:t> 2009</a:t>
            </a:r>
            <a:endParaRPr lang="es-ES" b="1" dirty="0">
              <a:solidFill>
                <a:schemeClr val="bg1"/>
              </a:solidFill>
              <a:latin typeface="EurekaSans-Bold" pitchFamily="50" charset="0"/>
            </a:endParaRPr>
          </a:p>
        </p:txBody>
      </p:sp>
      <p:pic>
        <p:nvPicPr>
          <p:cNvPr id="16" name="Picture 2" descr="C:\Documents and Settings\gbautista\Mis documentos\DOC-GISS-2009\LOGOS\trabajen SPC.bmp"/>
          <p:cNvPicPr>
            <a:picLocks noChangeAspect="1" noChangeArrowheads="1"/>
          </p:cNvPicPr>
          <p:nvPr/>
        </p:nvPicPr>
        <p:blipFill>
          <a:blip r:embed="rId2" cstate="print"/>
          <a:srcRect/>
          <a:stretch>
            <a:fillRect/>
          </a:stretch>
        </p:blipFill>
        <p:spPr bwMode="auto">
          <a:xfrm>
            <a:off x="7930530" y="5421210"/>
            <a:ext cx="713436" cy="793872"/>
          </a:xfrm>
          <a:prstGeom prst="rect">
            <a:avLst/>
          </a:prstGeom>
          <a:ln>
            <a:noFill/>
          </a:ln>
          <a:effectLst>
            <a:outerShdw blurRad="292100" dist="139700" dir="2700000" algn="tl" rotWithShape="0">
              <a:srgbClr val="333333">
                <a:alpha val="65000"/>
              </a:srgbClr>
            </a:outerShdw>
          </a:effectLst>
        </p:spPr>
      </p:pic>
      <p:sp>
        <p:nvSpPr>
          <p:cNvPr id="20" name="2 Marcador de contenido"/>
          <p:cNvSpPr>
            <a:spLocks noGrp="1"/>
          </p:cNvSpPr>
          <p:nvPr>
            <p:ph idx="4294967295"/>
          </p:nvPr>
        </p:nvSpPr>
        <p:spPr>
          <a:xfrm>
            <a:off x="642910" y="1785926"/>
            <a:ext cx="5786478" cy="4357718"/>
          </a:xfrm>
          <a:noFill/>
          <a:scene3d>
            <a:camera prst="orthographicFront"/>
            <a:lightRig rig="threePt" dir="t"/>
          </a:scene3d>
          <a:sp3d>
            <a:bevelT/>
          </a:sp3d>
        </p:spPr>
        <p:txBody>
          <a:bodyPr>
            <a:normAutofit lnSpcReduction="10000"/>
          </a:bodyPr>
          <a:lstStyle/>
          <a:p>
            <a:pPr algn="just">
              <a:buNone/>
            </a:pPr>
            <a:r>
              <a:rPr lang="es-ES" sz="1400" dirty="0" smtClean="0"/>
              <a:t>	En caso de que exista algún problema para acceder a la cuenta personal o para recuperar la contraseña, el usuario deberá dirigirse a la Dirección General Adjunta de Ingreso de la Unidad de Recursos Humanos y Profesionalización con: </a:t>
            </a:r>
          </a:p>
          <a:p>
            <a:pPr algn="ctr">
              <a:buNone/>
            </a:pPr>
            <a:endParaRPr lang="es-ES" sz="1400" dirty="0" smtClean="0"/>
          </a:p>
          <a:p>
            <a:pPr algn="ctr">
              <a:buNone/>
            </a:pPr>
            <a:r>
              <a:rPr lang="es-ES" sz="1400" b="1" dirty="0" smtClean="0"/>
              <a:t>Mario Fuentes    </a:t>
            </a:r>
            <a:r>
              <a:rPr lang="es-ES" sz="1400" b="1" u="sng" dirty="0" smtClean="0">
                <a:solidFill>
                  <a:schemeClr val="bg1"/>
                </a:solidFill>
                <a:hlinkClick r:id="rId3"/>
              </a:rPr>
              <a:t>mafuentes@funcionpublica.gob.mx</a:t>
            </a:r>
            <a:endParaRPr lang="es-ES" sz="1400" b="1" dirty="0" smtClean="0">
              <a:solidFill>
                <a:schemeClr val="bg1"/>
              </a:solidFill>
            </a:endParaRPr>
          </a:p>
          <a:p>
            <a:pPr algn="ctr">
              <a:buNone/>
            </a:pPr>
            <a:r>
              <a:rPr lang="es-ES" sz="1400" dirty="0" smtClean="0"/>
              <a:t> </a:t>
            </a:r>
          </a:p>
          <a:p>
            <a:pPr algn="ctr">
              <a:buNone/>
            </a:pPr>
            <a:r>
              <a:rPr lang="es-ES" sz="1400" b="1" dirty="0" smtClean="0"/>
              <a:t>Atención de dudas o aclaraciones:</a:t>
            </a:r>
            <a:endParaRPr lang="es-ES" sz="1400" dirty="0" smtClean="0"/>
          </a:p>
          <a:p>
            <a:pPr algn="ctr">
              <a:buNone/>
            </a:pPr>
            <a:r>
              <a:rPr lang="es-ES" sz="1400" dirty="0" smtClean="0"/>
              <a:t>Área de Ingreso</a:t>
            </a:r>
          </a:p>
          <a:p>
            <a:pPr algn="ctr">
              <a:buNone/>
            </a:pPr>
            <a:r>
              <a:rPr lang="es-MX" sz="1400" dirty="0" smtClean="0"/>
              <a:t>36 88 44 27</a:t>
            </a:r>
            <a:endParaRPr lang="es-ES" sz="1400" dirty="0" smtClean="0"/>
          </a:p>
          <a:p>
            <a:pPr algn="ctr">
              <a:buNone/>
            </a:pPr>
            <a:r>
              <a:rPr lang="es-ES" sz="1400" dirty="0" smtClean="0"/>
              <a:t>36 88 44 26</a:t>
            </a:r>
          </a:p>
          <a:p>
            <a:pPr algn="ctr">
              <a:buNone/>
            </a:pPr>
            <a:r>
              <a:rPr lang="es-ES" sz="1400" dirty="0" smtClean="0"/>
              <a:t> </a:t>
            </a:r>
          </a:p>
          <a:p>
            <a:pPr algn="ctr">
              <a:buNone/>
            </a:pPr>
            <a:r>
              <a:rPr lang="es-ES" sz="1400" dirty="0" smtClean="0"/>
              <a:t>Alma R. Escalona García</a:t>
            </a:r>
          </a:p>
          <a:p>
            <a:pPr algn="ctr">
              <a:buNone/>
            </a:pPr>
            <a:r>
              <a:rPr lang="es-ES" sz="1400" dirty="0" smtClean="0"/>
              <a:t>Gisela Bautista Gómez</a:t>
            </a:r>
          </a:p>
          <a:p>
            <a:pPr algn="ctr">
              <a:buNone/>
            </a:pPr>
            <a:endParaRPr lang="es-ES" sz="1400" dirty="0" smtClean="0"/>
          </a:p>
          <a:p>
            <a:pPr algn="ctr">
              <a:buNone/>
            </a:pPr>
            <a:r>
              <a:rPr lang="es-ES" sz="1400" b="1" dirty="0" smtClean="0">
                <a:effectLst>
                  <a:outerShdw blurRad="38100" dist="38100" dir="2700000" algn="tl">
                    <a:srgbClr val="000000">
                      <a:alpha val="43137"/>
                    </a:srgbClr>
                  </a:outerShdw>
                </a:effectLst>
                <a:hlinkClick r:id="rId4"/>
              </a:rPr>
              <a:t>ingreso@cjef.gob.mx</a:t>
            </a:r>
            <a:endParaRPr lang="es-ES" sz="1400" b="1" dirty="0" smtClean="0">
              <a:effectLst>
                <a:outerShdw blurRad="38100" dist="38100" dir="2700000" algn="tl">
                  <a:srgbClr val="000000">
                    <a:alpha val="43137"/>
                  </a:srgbClr>
                </a:outerShdw>
              </a:effectLst>
            </a:endParaRPr>
          </a:p>
          <a:p>
            <a:pPr algn="ctr">
              <a:buNone/>
            </a:pPr>
            <a:endParaRPr lang="es-ES" sz="1400" dirty="0" smtClean="0"/>
          </a:p>
          <a:p>
            <a:pPr algn="ctr">
              <a:buNone/>
            </a:pPr>
            <a:r>
              <a:rPr lang="es-ES" sz="1400" dirty="0" smtClean="0"/>
              <a:t> </a:t>
            </a:r>
          </a:p>
          <a:p>
            <a:pPr algn="ctr">
              <a:buNone/>
            </a:pPr>
            <a:endParaRPr lang="es-ES" sz="1400" b="1"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1142984"/>
            <a:ext cx="2643206" cy="500066"/>
          </a:xfrm>
        </p:spPr>
        <p:txBody>
          <a:bodyPr>
            <a:normAutofit fontScale="90000"/>
          </a:bodyPr>
          <a:lstStyle/>
          <a:p>
            <a:r>
              <a:rPr lang="es-MX" sz="1800" b="1" dirty="0" smtClean="0">
                <a:effectLst>
                  <a:outerShdw blurRad="38100" dist="38100" dir="2700000" algn="tl">
                    <a:srgbClr val="000000">
                      <a:alpha val="43137"/>
                    </a:srgbClr>
                  </a:outerShdw>
                </a:effectLst>
              </a:rPr>
              <a:t>SUBSISTEMA DE INGRESO </a:t>
            </a:r>
            <a:br>
              <a:rPr lang="es-MX" sz="1800" b="1" dirty="0" smtClean="0">
                <a:effectLst>
                  <a:outerShdw blurRad="38100" dist="38100" dir="2700000" algn="tl">
                    <a:srgbClr val="000000">
                      <a:alpha val="43137"/>
                    </a:srgbClr>
                  </a:outerShdw>
                </a:effectLst>
              </a:rPr>
            </a:br>
            <a:r>
              <a:rPr lang="es-MX" sz="1800" b="1" dirty="0" smtClean="0"/>
              <a:t>Sistema TrabajaEn</a:t>
            </a:r>
            <a:endParaRPr lang="es-ES" sz="1800" dirty="0"/>
          </a:p>
        </p:txBody>
      </p:sp>
      <p:sp>
        <p:nvSpPr>
          <p:cNvPr id="3" name="2 Marcador de contenido"/>
          <p:cNvSpPr>
            <a:spLocks noGrp="1"/>
          </p:cNvSpPr>
          <p:nvPr>
            <p:ph idx="1"/>
          </p:nvPr>
        </p:nvSpPr>
        <p:spPr>
          <a:xfrm>
            <a:off x="223907" y="1714488"/>
            <a:ext cx="7000924" cy="2928958"/>
          </a:xfrm>
        </p:spPr>
        <p:txBody>
          <a:bodyPr>
            <a:normAutofit/>
          </a:bodyPr>
          <a:lstStyle/>
          <a:p>
            <a:pPr algn="just"/>
            <a:r>
              <a:rPr lang="es-ES" sz="1200" dirty="0" smtClean="0"/>
              <a:t>El Servicio Profesional de Carrera surge como un sistema para garantizar la igualdad de oportunidades en el acceso a la función pública con base en el mérito y con el fin de impulsar el desarrollo de la función pública para beneficio de la sociedad. De igual forma, el Servicio Profesional de Carrera sirve para atraer, retener, motivar y formar a las mejores mujeres y hombres en el servicio público, garantizando que la Administración Pública transite en los distintos cambios de gobierno con el mínimo trastorno y la máxima eficacia, asegurando que siendo políticamente neutra, sea un factor estratégico de la competitividad del País.</a:t>
            </a:r>
          </a:p>
          <a:p>
            <a:pPr algn="just"/>
            <a:r>
              <a:rPr lang="es-ES" sz="1200" dirty="0" smtClean="0"/>
              <a:t>Uno de los objetivos de este sistema es atraer a los mejores candidatos para ocupar los puestos de la Administración Pública Federal, a través de  procesos transparentes, objetivos y equitativos.</a:t>
            </a:r>
          </a:p>
          <a:p>
            <a:pPr algn="just"/>
            <a:r>
              <a:rPr lang="es-ES" sz="1200" dirty="0" smtClean="0"/>
              <a:t>En este sentido y en apego a las disposiciones legales y normativas (Ley del Servicio Profesional de Carrera y su Reglamento), los puestos vacantes deben publicarse en convocatorias públicas y abierta a fin de someterse a concurso.</a:t>
            </a:r>
          </a:p>
          <a:p>
            <a:pPr algn="just"/>
            <a:r>
              <a:rPr lang="es-ES" sz="1200" dirty="0" smtClean="0"/>
              <a:t>Para lograr lo anterior, se creó la página </a:t>
            </a:r>
            <a:r>
              <a:rPr lang="es-ES" sz="1200" b="1" u="sng" dirty="0" smtClean="0">
                <a:hlinkClick r:id="rId2"/>
              </a:rPr>
              <a:t>www.Trabajaen.gob.mx</a:t>
            </a:r>
            <a:r>
              <a:rPr lang="es-ES" sz="1200" b="1" dirty="0" smtClean="0"/>
              <a:t>, </a:t>
            </a:r>
            <a:r>
              <a:rPr lang="es-ES" sz="1200" dirty="0" smtClean="0"/>
              <a:t>que es</a:t>
            </a:r>
            <a:r>
              <a:rPr lang="es-ES" sz="1200" b="1" dirty="0" smtClean="0"/>
              <a:t> </a:t>
            </a:r>
            <a:r>
              <a:rPr lang="es-ES" sz="1200" dirty="0" smtClean="0"/>
              <a:t> una herramienta informática para:  </a:t>
            </a:r>
          </a:p>
          <a:p>
            <a:pPr algn="just"/>
            <a:endParaRPr lang="es-ES" sz="1400" dirty="0"/>
          </a:p>
        </p:txBody>
      </p:sp>
      <p:sp>
        <p:nvSpPr>
          <p:cNvPr id="4" name="3 CuadroTexto"/>
          <p:cNvSpPr txBox="1"/>
          <p:nvPr/>
        </p:nvSpPr>
        <p:spPr>
          <a:xfrm>
            <a:off x="2714612" y="285671"/>
            <a:ext cx="4786346" cy="400110"/>
          </a:xfrm>
          <a:prstGeom prst="rect">
            <a:avLst/>
          </a:prstGeom>
          <a:noFill/>
        </p:spPr>
        <p:txBody>
          <a:bodyPr wrap="square" rtlCol="0">
            <a:spAutoFit/>
          </a:bodyPr>
          <a:lstStyle/>
          <a:p>
            <a:pPr algn="ctr"/>
            <a:r>
              <a:rPr lang="es-MX" sz="2000" b="1" dirty="0" smtClean="0">
                <a:solidFill>
                  <a:schemeClr val="bg1"/>
                </a:solidFill>
                <a:effectLst>
                  <a:outerShdw blurRad="38100" dist="38100" dir="2700000" algn="tl">
                    <a:srgbClr val="000000">
                      <a:alpha val="43137"/>
                    </a:srgbClr>
                  </a:outerShdw>
                </a:effectLst>
                <a:latin typeface="Candara" pitchFamily="34" charset="0"/>
              </a:rPr>
              <a:t>INTRODUCCIÓN</a:t>
            </a:r>
            <a:endParaRPr lang="es-ES" sz="2000" b="1" dirty="0">
              <a:solidFill>
                <a:schemeClr val="bg1"/>
              </a:solidFill>
              <a:effectLst>
                <a:outerShdw blurRad="38100" dist="38100" dir="2700000" algn="tl">
                  <a:srgbClr val="000000">
                    <a:alpha val="43137"/>
                  </a:srgbClr>
                </a:outerShdw>
              </a:effectLst>
              <a:latin typeface="Candara" pitchFamily="34" charset="0"/>
            </a:endParaRPr>
          </a:p>
        </p:txBody>
      </p:sp>
      <p:sp>
        <p:nvSpPr>
          <p:cNvPr id="5" name="2 Marcador de contenido"/>
          <p:cNvSpPr txBox="1">
            <a:spLocks/>
          </p:cNvSpPr>
          <p:nvPr/>
        </p:nvSpPr>
        <p:spPr>
          <a:xfrm>
            <a:off x="1214414" y="4572008"/>
            <a:ext cx="5357850" cy="1500174"/>
          </a:xfrm>
          <a:prstGeom prst="rect">
            <a:avLst/>
          </a:prstGeom>
        </p:spPr>
        <p:txBody>
          <a:bodyPr vert="horz" lIns="91440" tIns="45720" rIns="91440" bIns="45720" rtlCol="0">
            <a:noAutofit/>
          </a:bodyPr>
          <a:lstStyle/>
          <a:p>
            <a:pPr algn="just">
              <a:buFont typeface="Wingdings" pitchFamily="2" charset="2"/>
              <a:buChar char="v"/>
            </a:pPr>
            <a:r>
              <a:rPr lang="es-ES" sz="1200" dirty="0" smtClean="0">
                <a:solidFill>
                  <a:srgbClr val="C00000"/>
                </a:solidFill>
              </a:rPr>
              <a:t> </a:t>
            </a:r>
            <a:r>
              <a:rPr lang="es-ES" sz="1200" dirty="0" smtClean="0"/>
              <a:t>  Publicación del puesto vacante especificando objetivos, funciones,    adscripción, nivel, sueldo  así como los requisitos establecidos en el perfil.</a:t>
            </a:r>
          </a:p>
          <a:p>
            <a:pPr algn="just"/>
            <a:endParaRPr lang="es-MX" sz="900" dirty="0" smtClean="0"/>
          </a:p>
          <a:p>
            <a:pPr algn="just">
              <a:buFont typeface="Wingdings" pitchFamily="2" charset="2"/>
              <a:buChar char="v"/>
            </a:pPr>
            <a:r>
              <a:rPr lang="es-ES" sz="1200" dirty="0" smtClean="0">
                <a:solidFill>
                  <a:srgbClr val="C00000"/>
                </a:solidFill>
              </a:rPr>
              <a:t> </a:t>
            </a:r>
            <a:r>
              <a:rPr lang="es-ES" sz="1200" dirty="0" smtClean="0"/>
              <a:t>  Registro de datos personales, académicos y profesionales  de las personas interesadas</a:t>
            </a:r>
          </a:p>
          <a:p>
            <a:pPr algn="just"/>
            <a:endParaRPr lang="es-ES" sz="900" dirty="0" smtClean="0"/>
          </a:p>
          <a:p>
            <a:pPr algn="just">
              <a:buFont typeface="Wingdings" pitchFamily="2" charset="2"/>
              <a:buChar char="v"/>
            </a:pPr>
            <a:r>
              <a:rPr lang="es-ES" sz="1200" dirty="0" smtClean="0">
                <a:solidFill>
                  <a:srgbClr val="C00000"/>
                </a:solidFill>
              </a:rPr>
              <a:t>  </a:t>
            </a:r>
            <a:r>
              <a:rPr lang="es-ES" sz="1200" dirty="0" smtClean="0"/>
              <a:t> Inscripción de usuarios a concursos de puestos vacantes. </a:t>
            </a:r>
          </a:p>
          <a:p>
            <a:pPr algn="just"/>
            <a:endParaRPr lang="es-ES" sz="900" dirty="0" smtClean="0"/>
          </a:p>
          <a:p>
            <a:pPr algn="just">
              <a:buFont typeface="Wingdings" pitchFamily="2" charset="2"/>
              <a:buChar char="v"/>
            </a:pPr>
            <a:r>
              <a:rPr lang="es-ES" sz="1200" dirty="0" smtClean="0">
                <a:solidFill>
                  <a:srgbClr val="C00000"/>
                </a:solidFill>
              </a:rPr>
              <a:t> </a:t>
            </a:r>
            <a:r>
              <a:rPr lang="es-ES" sz="1200" dirty="0" smtClean="0"/>
              <a:t>  Administración de los concursos de puestos vacantes</a:t>
            </a:r>
          </a:p>
          <a:p>
            <a:r>
              <a:rPr lang="es-ES" sz="1200" dirty="0" smtClean="0"/>
              <a:t> </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s-ES" sz="1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descr="C:\Documents and Settings\gbautista\Mis documentos\DOC-GISS-2009\LOGOS\trabajen SPC.bmp"/>
          <p:cNvPicPr>
            <a:picLocks noChangeAspect="1" noChangeArrowheads="1"/>
          </p:cNvPicPr>
          <p:nvPr/>
        </p:nvPicPr>
        <p:blipFill>
          <a:blip r:embed="rId3" cstate="print"/>
          <a:srcRect/>
          <a:stretch>
            <a:fillRect/>
          </a:stretch>
        </p:blipFill>
        <p:spPr bwMode="auto">
          <a:xfrm>
            <a:off x="7930530" y="5421210"/>
            <a:ext cx="713436" cy="793872"/>
          </a:xfrm>
          <a:prstGeom prst="rect">
            <a:avLst/>
          </a:prstGeom>
          <a:ln>
            <a:noFill/>
          </a:ln>
          <a:effectLst>
            <a:outerShdw blurRad="292100" dist="139700" dir="2700000" algn="tl" rotWithShape="0">
              <a:srgbClr val="333333">
                <a:alpha val="65000"/>
              </a:srgbClr>
            </a:outerShdw>
          </a:effectLst>
        </p:spPr>
      </p:pic>
      <p:sp>
        <p:nvSpPr>
          <p:cNvPr id="7" name="6 CuadroTexto"/>
          <p:cNvSpPr txBox="1"/>
          <p:nvPr/>
        </p:nvSpPr>
        <p:spPr>
          <a:xfrm>
            <a:off x="8329339" y="6286520"/>
            <a:ext cx="785818" cy="369332"/>
          </a:xfrm>
          <a:prstGeom prst="rect">
            <a:avLst/>
          </a:prstGeom>
          <a:noFill/>
        </p:spPr>
        <p:txBody>
          <a:bodyPr wrap="square" rtlCol="0">
            <a:spAutoFit/>
          </a:bodyPr>
          <a:lstStyle/>
          <a:p>
            <a:r>
              <a:rPr lang="es-MX" b="1" dirty="0" smtClean="0">
                <a:solidFill>
                  <a:schemeClr val="bg1"/>
                </a:solidFill>
                <a:latin typeface="EurekaSans-Bold" pitchFamily="50" charset="0"/>
              </a:rPr>
              <a:t> 2009</a:t>
            </a:r>
            <a:endParaRPr lang="es-ES" b="1" dirty="0">
              <a:solidFill>
                <a:schemeClr val="bg1"/>
              </a:solidFill>
              <a:latin typeface="EurekaSans-Bold" pitchFamily="50"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srcRect/>
          <a:stretch>
            <a:fillRect/>
          </a:stretch>
        </p:blipFill>
        <p:spPr bwMode="auto">
          <a:xfrm>
            <a:off x="152369" y="1500174"/>
            <a:ext cx="4355175" cy="4643470"/>
          </a:xfrm>
          <a:prstGeom prst="rect">
            <a:avLst/>
          </a:prstGeom>
          <a:ln>
            <a:noFill/>
          </a:ln>
          <a:effectLst>
            <a:outerShdw blurRad="292100" dist="139700" dir="2700000" algn="tl" rotWithShape="0">
              <a:srgbClr val="333333">
                <a:alpha val="65000"/>
              </a:srgbClr>
            </a:outerShdw>
          </a:effectLst>
        </p:spPr>
      </p:pic>
      <p:sp>
        <p:nvSpPr>
          <p:cNvPr id="3" name="2 CuadroTexto"/>
          <p:cNvSpPr txBox="1"/>
          <p:nvPr/>
        </p:nvSpPr>
        <p:spPr>
          <a:xfrm>
            <a:off x="2714612" y="276203"/>
            <a:ext cx="4786346" cy="369332"/>
          </a:xfrm>
          <a:prstGeom prst="rect">
            <a:avLst/>
          </a:prstGeom>
          <a:noFill/>
        </p:spPr>
        <p:txBody>
          <a:bodyPr wrap="square" rtlCol="0">
            <a:spAutoFit/>
          </a:bodyPr>
          <a:lstStyle/>
          <a:p>
            <a:pPr algn="ctr"/>
            <a:r>
              <a:rPr lang="es-MX" b="1" dirty="0" smtClean="0">
                <a:solidFill>
                  <a:schemeClr val="bg1"/>
                </a:solidFill>
                <a:effectLst>
                  <a:outerShdw blurRad="38100" dist="38100" dir="2700000" algn="tl">
                    <a:srgbClr val="000000">
                      <a:alpha val="43137"/>
                    </a:srgbClr>
                  </a:outerShdw>
                </a:effectLst>
                <a:latin typeface="Candara" pitchFamily="34" charset="0"/>
              </a:rPr>
              <a:t>Estructura del Portal de TrabajaEn  </a:t>
            </a:r>
            <a:endParaRPr lang="es-ES" b="1" dirty="0">
              <a:solidFill>
                <a:schemeClr val="bg1"/>
              </a:solidFill>
              <a:effectLst>
                <a:outerShdw blurRad="38100" dist="38100" dir="2700000" algn="tl">
                  <a:srgbClr val="000000">
                    <a:alpha val="43137"/>
                  </a:srgbClr>
                </a:outerShdw>
              </a:effectLst>
              <a:latin typeface="Candara" pitchFamily="34" charset="0"/>
            </a:endParaRPr>
          </a:p>
        </p:txBody>
      </p:sp>
      <p:sp>
        <p:nvSpPr>
          <p:cNvPr id="4" name="3 CuadroTexto"/>
          <p:cNvSpPr txBox="1"/>
          <p:nvPr/>
        </p:nvSpPr>
        <p:spPr>
          <a:xfrm>
            <a:off x="8329339" y="6286520"/>
            <a:ext cx="785818" cy="369332"/>
          </a:xfrm>
          <a:prstGeom prst="rect">
            <a:avLst/>
          </a:prstGeom>
          <a:noFill/>
        </p:spPr>
        <p:txBody>
          <a:bodyPr wrap="square" rtlCol="0">
            <a:spAutoFit/>
          </a:bodyPr>
          <a:lstStyle/>
          <a:p>
            <a:r>
              <a:rPr lang="es-MX" b="1" dirty="0" smtClean="0">
                <a:solidFill>
                  <a:schemeClr val="bg1"/>
                </a:solidFill>
                <a:latin typeface="EurekaSans-Bold" pitchFamily="50" charset="0"/>
              </a:rPr>
              <a:t> 2009</a:t>
            </a:r>
            <a:endParaRPr lang="es-ES" b="1" dirty="0">
              <a:solidFill>
                <a:schemeClr val="bg1"/>
              </a:solidFill>
              <a:latin typeface="EurekaSans-Bold" pitchFamily="50" charset="0"/>
            </a:endParaRPr>
          </a:p>
        </p:txBody>
      </p:sp>
      <p:sp>
        <p:nvSpPr>
          <p:cNvPr id="7" name="6 Llamada con línea 1"/>
          <p:cNvSpPr/>
          <p:nvPr/>
        </p:nvSpPr>
        <p:spPr>
          <a:xfrm>
            <a:off x="2643174" y="4143380"/>
            <a:ext cx="349200" cy="349200"/>
          </a:xfrm>
          <a:prstGeom prst="borderCallout1">
            <a:avLst>
              <a:gd name="adj1" fmla="val -1476"/>
              <a:gd name="adj2" fmla="val 46154"/>
              <a:gd name="adj3" fmla="val -375106"/>
              <a:gd name="adj4" fmla="val 204909"/>
            </a:avLst>
          </a:prstGeom>
          <a:noFill/>
          <a:ln w="19050">
            <a:solidFill>
              <a:srgbClr val="C00000"/>
            </a:solidFill>
            <a:tailEnd type="triangle"/>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MX"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t>1</a:t>
            </a:r>
            <a:endParaRPr lang="es-ES"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endParaRPr>
          </a:p>
        </p:txBody>
      </p:sp>
      <p:sp>
        <p:nvSpPr>
          <p:cNvPr id="8" name="7 Llamada con línea 1"/>
          <p:cNvSpPr/>
          <p:nvPr/>
        </p:nvSpPr>
        <p:spPr>
          <a:xfrm>
            <a:off x="214282" y="4357694"/>
            <a:ext cx="349200" cy="349200"/>
          </a:xfrm>
          <a:prstGeom prst="borderCallout1">
            <a:avLst>
              <a:gd name="adj1" fmla="val 1812"/>
              <a:gd name="adj2" fmla="val 45561"/>
              <a:gd name="adj3" fmla="val -311467"/>
              <a:gd name="adj4" fmla="val 107366"/>
            </a:avLst>
          </a:prstGeom>
          <a:noFill/>
          <a:ln w="19050">
            <a:solidFill>
              <a:srgbClr val="C00000"/>
            </a:solidFill>
            <a:tailEnd type="triangle"/>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MX"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t>3</a:t>
            </a:r>
            <a:endParaRPr lang="es-ES" b="1" spc="50" dirty="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endParaRPr>
          </a:p>
        </p:txBody>
      </p:sp>
      <p:sp>
        <p:nvSpPr>
          <p:cNvPr id="9" name="8 Llamada con línea 1"/>
          <p:cNvSpPr/>
          <p:nvPr/>
        </p:nvSpPr>
        <p:spPr>
          <a:xfrm>
            <a:off x="1500166" y="4643446"/>
            <a:ext cx="349200" cy="349200"/>
          </a:xfrm>
          <a:prstGeom prst="borderCallout1">
            <a:avLst>
              <a:gd name="adj1" fmla="val -6272"/>
              <a:gd name="adj2" fmla="val 39402"/>
              <a:gd name="adj3" fmla="val -146128"/>
              <a:gd name="adj4" fmla="val -32303"/>
            </a:avLst>
          </a:prstGeom>
          <a:noFill/>
          <a:ln w="19050">
            <a:solidFill>
              <a:srgbClr val="C00000"/>
            </a:solidFill>
            <a:tailEnd type="triangle"/>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MX"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t>2</a:t>
            </a:r>
            <a:endParaRPr lang="es-ES"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endParaRPr>
          </a:p>
        </p:txBody>
      </p:sp>
      <p:pic>
        <p:nvPicPr>
          <p:cNvPr id="16" name="Picture 2" descr="C:\Documents and Settings\gbautista\Mis documentos\DOC-GISS-2009\LOGOS\trabajen SPC.bmp"/>
          <p:cNvPicPr>
            <a:picLocks noChangeAspect="1" noChangeArrowheads="1"/>
          </p:cNvPicPr>
          <p:nvPr/>
        </p:nvPicPr>
        <p:blipFill>
          <a:blip r:embed="rId4" cstate="print"/>
          <a:srcRect/>
          <a:stretch>
            <a:fillRect/>
          </a:stretch>
        </p:blipFill>
        <p:spPr bwMode="auto">
          <a:xfrm>
            <a:off x="7930530" y="5421210"/>
            <a:ext cx="713436" cy="793872"/>
          </a:xfrm>
          <a:prstGeom prst="rect">
            <a:avLst/>
          </a:prstGeom>
          <a:ln>
            <a:noFill/>
          </a:ln>
          <a:effectLst>
            <a:outerShdw blurRad="292100" dist="139700" dir="2700000" algn="tl" rotWithShape="0">
              <a:srgbClr val="333333">
                <a:alpha val="65000"/>
              </a:srgbClr>
            </a:outerShdw>
          </a:effectLst>
        </p:spPr>
      </p:pic>
      <p:sp>
        <p:nvSpPr>
          <p:cNvPr id="18" name="17 CuadroTexto"/>
          <p:cNvSpPr txBox="1"/>
          <p:nvPr/>
        </p:nvSpPr>
        <p:spPr>
          <a:xfrm>
            <a:off x="4786314" y="1187527"/>
            <a:ext cx="2502000" cy="1571636"/>
          </a:xfrm>
          <a:prstGeom prst="rect">
            <a:avLst/>
          </a:prstGeom>
          <a:solidFill>
            <a:schemeClr val="bg1">
              <a:lumMod val="50000"/>
            </a:schemeClr>
          </a:solidFill>
          <a:ln>
            <a:noFill/>
          </a:ln>
          <a:effectLst>
            <a:outerShdw blurRad="292100" dist="139700" dir="2700000" algn="tl" rotWithShape="0">
              <a:srgbClr val="333333">
                <a:alpha val="65000"/>
              </a:srgbClr>
            </a:outerShdw>
          </a:effectLst>
        </p:spPr>
        <p:style>
          <a:lnRef idx="0">
            <a:schemeClr val="accent2"/>
          </a:lnRef>
          <a:fillRef idx="3">
            <a:schemeClr val="accent2"/>
          </a:fillRef>
          <a:effectRef idx="3">
            <a:schemeClr val="accent2"/>
          </a:effectRef>
          <a:fontRef idx="minor">
            <a:schemeClr val="lt1"/>
          </a:fontRef>
        </p:style>
        <p:txBody>
          <a:bodyPr vert="horz" lIns="91440" tIns="45720" rIns="91440" bIns="45720" rtlCol="0">
            <a:normAutofit lnSpcReduction="10000"/>
          </a:bodyPr>
          <a:lstStyle/>
          <a:p>
            <a:pPr algn="just"/>
            <a:r>
              <a:rPr lang="es-MX" sz="1400" b="1" dirty="0" smtClean="0">
                <a:effectLst>
                  <a:outerShdw blurRad="38100" dist="38100" dir="2700000" algn="tl">
                    <a:srgbClr val="000000">
                      <a:alpha val="43137"/>
                    </a:srgbClr>
                  </a:outerShdw>
                </a:effectLst>
              </a:rPr>
              <a:t> </a:t>
            </a:r>
          </a:p>
          <a:p>
            <a:pPr algn="just"/>
            <a:endParaRPr lang="es-ES" sz="1100" dirty="0" smtClean="0"/>
          </a:p>
          <a:p>
            <a:pPr algn="just"/>
            <a:r>
              <a:rPr lang="es-ES" sz="1100" dirty="0" smtClean="0"/>
              <a:t>En esta sección se podrá </a:t>
            </a:r>
            <a:r>
              <a:rPr lang="es-ES" sz="1100" b="1" i="1" dirty="0" smtClean="0"/>
              <a:t> </a:t>
            </a:r>
            <a:r>
              <a:rPr lang="es-ES" sz="1100" dirty="0" smtClean="0"/>
              <a:t>consultar las convocatorias públicas y abiertas de puestos vacantes que difunden las dependencias de la administración pública federal periódicamente. La permanencia de las convocatorias es de 10 días hábiles. </a:t>
            </a:r>
          </a:p>
          <a:p>
            <a:pPr algn="just">
              <a:buNone/>
            </a:pPr>
            <a:endParaRPr lang="es-ES" sz="1100" b="1" dirty="0" smtClean="0">
              <a:effectLst>
                <a:outerShdw blurRad="38100" dist="38100" dir="2700000" algn="tl">
                  <a:srgbClr val="000000">
                    <a:alpha val="43137"/>
                  </a:srgbClr>
                </a:outerShdw>
              </a:effectLst>
            </a:endParaRPr>
          </a:p>
        </p:txBody>
      </p:sp>
      <p:sp>
        <p:nvSpPr>
          <p:cNvPr id="13" name="12 Rectángulo"/>
          <p:cNvSpPr/>
          <p:nvPr/>
        </p:nvSpPr>
        <p:spPr>
          <a:xfrm>
            <a:off x="4857752" y="1321156"/>
            <a:ext cx="2214578" cy="214314"/>
          </a:xfrm>
          <a:prstGeom prst="rect">
            <a:avLst/>
          </a:prstGeom>
          <a:solidFill>
            <a:srgbClr val="CC0000"/>
          </a:solidFill>
          <a:effectLst>
            <a:outerShdw blurRad="50800" dist="38100" dir="13500000" algn="b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1100" b="1" dirty="0" smtClean="0">
                <a:effectLst>
                  <a:outerShdw blurRad="38100" dist="38100" dir="2700000" algn="tl">
                    <a:srgbClr val="000000">
                      <a:alpha val="43137"/>
                    </a:srgbClr>
                  </a:outerShdw>
                </a:effectLst>
              </a:rPr>
              <a:t>1.-   VACANTES</a:t>
            </a:r>
            <a:endParaRPr lang="es-ES" sz="1100" b="1" dirty="0">
              <a:effectLst>
                <a:outerShdw blurRad="38100" dist="38100" dir="2700000" algn="tl">
                  <a:srgbClr val="000000">
                    <a:alpha val="43137"/>
                  </a:srgbClr>
                </a:outerShdw>
              </a:effectLst>
            </a:endParaRPr>
          </a:p>
        </p:txBody>
      </p:sp>
      <p:sp>
        <p:nvSpPr>
          <p:cNvPr id="19" name="18 CuadroTexto"/>
          <p:cNvSpPr txBox="1"/>
          <p:nvPr/>
        </p:nvSpPr>
        <p:spPr>
          <a:xfrm>
            <a:off x="4786314" y="2919687"/>
            <a:ext cx="2502000" cy="1678934"/>
          </a:xfrm>
          <a:prstGeom prst="rect">
            <a:avLst/>
          </a:prstGeom>
          <a:solidFill>
            <a:schemeClr val="bg1">
              <a:lumMod val="50000"/>
            </a:schemeClr>
          </a:solidFill>
          <a:ln>
            <a:noFill/>
          </a:ln>
          <a:effectLst>
            <a:outerShdw blurRad="292100" dist="139700" dir="2700000" algn="tl" rotWithShape="0">
              <a:srgbClr val="333333">
                <a:alpha val="65000"/>
              </a:srgbClr>
            </a:outerShdw>
          </a:effectLst>
        </p:spPr>
        <p:style>
          <a:lnRef idx="0">
            <a:schemeClr val="accent2"/>
          </a:lnRef>
          <a:fillRef idx="3">
            <a:schemeClr val="accent2"/>
          </a:fillRef>
          <a:effectRef idx="3">
            <a:schemeClr val="accent2"/>
          </a:effectRef>
          <a:fontRef idx="minor">
            <a:schemeClr val="lt1"/>
          </a:fontRef>
        </p:style>
        <p:txBody>
          <a:bodyPr vert="horz" lIns="91440" tIns="45720" rIns="91440" bIns="45720" rtlCol="0">
            <a:normAutofit fontScale="92500"/>
          </a:bodyPr>
          <a:lstStyle/>
          <a:p>
            <a:pPr algn="just">
              <a:buNone/>
            </a:pPr>
            <a:endParaRPr lang="es-ES" sz="1100" b="1" dirty="0" smtClean="0">
              <a:effectLst>
                <a:outerShdw blurRad="38100" dist="38100" dir="2700000" algn="tl">
                  <a:srgbClr val="000000">
                    <a:alpha val="43137"/>
                  </a:srgbClr>
                </a:outerShdw>
              </a:effectLst>
            </a:endParaRPr>
          </a:p>
          <a:p>
            <a:pPr algn="just"/>
            <a:endParaRPr lang="es-ES" sz="1100" dirty="0" smtClean="0"/>
          </a:p>
          <a:p>
            <a:pPr algn="just"/>
            <a:r>
              <a:rPr lang="es-ES" sz="1100" dirty="0" smtClean="0"/>
              <a:t>En </a:t>
            </a:r>
            <a:r>
              <a:rPr lang="es-ES" sz="1100" b="1" i="1" dirty="0" smtClean="0"/>
              <a:t>e</a:t>
            </a:r>
            <a:r>
              <a:rPr lang="es-ES" sz="1100" dirty="0" smtClean="0"/>
              <a:t>sta sección se podrá ingresar por primera vez</a:t>
            </a:r>
            <a:r>
              <a:rPr lang="es-ES" sz="1100" b="1" i="1" dirty="0" smtClean="0"/>
              <a:t> </a:t>
            </a:r>
            <a:r>
              <a:rPr lang="es-ES" sz="1100" dirty="0" smtClean="0"/>
              <a:t>los datos personales, académicos y laborales del personal interesado  en  concursar por puestos vacantes. Una vez registrado, la información debe ser actualizada periódicamente, de lo contrario, si en seis meses no ha ingresado a la cuenta puede causar baja de la página. </a:t>
            </a:r>
          </a:p>
          <a:p>
            <a:pPr algn="just">
              <a:buNone/>
            </a:pPr>
            <a:endParaRPr lang="es-ES" sz="1100" b="1" dirty="0" smtClean="0">
              <a:effectLst>
                <a:outerShdw blurRad="38100" dist="38100" dir="2700000" algn="tl">
                  <a:srgbClr val="000000">
                    <a:alpha val="43137"/>
                  </a:srgbClr>
                </a:outerShdw>
              </a:effectLst>
            </a:endParaRPr>
          </a:p>
        </p:txBody>
      </p:sp>
      <p:sp>
        <p:nvSpPr>
          <p:cNvPr id="20" name="19 Rectángulo"/>
          <p:cNvSpPr/>
          <p:nvPr/>
        </p:nvSpPr>
        <p:spPr>
          <a:xfrm>
            <a:off x="4929190" y="3036232"/>
            <a:ext cx="2214578" cy="214314"/>
          </a:xfrm>
          <a:prstGeom prst="rect">
            <a:avLst/>
          </a:prstGeom>
          <a:solidFill>
            <a:srgbClr val="CC0000"/>
          </a:solidFill>
          <a:effectLst>
            <a:outerShdw blurRad="50800" dist="38100" dir="13500000" algn="b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1100" b="1" dirty="0" smtClean="0">
                <a:effectLst>
                  <a:outerShdw blurRad="38100" dist="38100" dir="2700000" algn="tl">
                    <a:srgbClr val="000000">
                      <a:alpha val="43137"/>
                    </a:srgbClr>
                  </a:outerShdw>
                </a:effectLst>
              </a:rPr>
              <a:t>2.-   REGISTRO EN TRABAJAEN</a:t>
            </a:r>
          </a:p>
        </p:txBody>
      </p:sp>
      <p:sp>
        <p:nvSpPr>
          <p:cNvPr id="21" name="20 CuadroTexto"/>
          <p:cNvSpPr txBox="1"/>
          <p:nvPr/>
        </p:nvSpPr>
        <p:spPr>
          <a:xfrm>
            <a:off x="4786314" y="4741497"/>
            <a:ext cx="2502000" cy="1785950"/>
          </a:xfrm>
          <a:prstGeom prst="rect">
            <a:avLst/>
          </a:prstGeom>
          <a:solidFill>
            <a:schemeClr val="bg1">
              <a:lumMod val="50000"/>
            </a:schemeClr>
          </a:solidFill>
          <a:ln>
            <a:noFill/>
          </a:ln>
          <a:effectLst>
            <a:outerShdw blurRad="292100" dist="139700" dir="2700000" algn="tl" rotWithShape="0">
              <a:srgbClr val="333333">
                <a:alpha val="65000"/>
              </a:srgbClr>
            </a:outerShdw>
          </a:effectLst>
        </p:spPr>
        <p:style>
          <a:lnRef idx="0">
            <a:schemeClr val="accent2"/>
          </a:lnRef>
          <a:fillRef idx="3">
            <a:schemeClr val="accent2"/>
          </a:fillRef>
          <a:effectRef idx="3">
            <a:schemeClr val="accent2"/>
          </a:effectRef>
          <a:fontRef idx="minor">
            <a:schemeClr val="lt1"/>
          </a:fontRef>
        </p:style>
        <p:txBody>
          <a:bodyPr vert="horz" lIns="91440" tIns="45720" rIns="91440" bIns="45720" rtlCol="0">
            <a:normAutofit/>
          </a:bodyPr>
          <a:lstStyle/>
          <a:p>
            <a:pPr algn="just">
              <a:buNone/>
            </a:pPr>
            <a:endParaRPr lang="es-ES" sz="1100" b="1" dirty="0" smtClean="0">
              <a:effectLst>
                <a:outerShdw blurRad="38100" dist="38100" dir="2700000" algn="tl">
                  <a:srgbClr val="000000">
                    <a:alpha val="43137"/>
                  </a:srgbClr>
                </a:outerShdw>
              </a:effectLst>
            </a:endParaRPr>
          </a:p>
          <a:p>
            <a:pPr algn="just"/>
            <a:endParaRPr lang="es-ES" sz="1100" dirty="0" smtClean="0"/>
          </a:p>
          <a:p>
            <a:pPr algn="just"/>
            <a:endParaRPr lang="es-ES" sz="1100" dirty="0" smtClean="0"/>
          </a:p>
          <a:p>
            <a:pPr algn="just"/>
            <a:r>
              <a:rPr lang="es-ES" sz="1100" dirty="0" smtClean="0"/>
              <a:t>En caso de que ya se encuentre registrada la información personal del usuario, en este apartado se tendrá acceso a su cuenta personal. Se deberá ingresar su correo electrónico y contraseña. </a:t>
            </a:r>
            <a:endParaRPr lang="es-ES" sz="1100" dirty="0"/>
          </a:p>
        </p:txBody>
      </p:sp>
      <p:sp>
        <p:nvSpPr>
          <p:cNvPr id="22" name="21 Rectángulo"/>
          <p:cNvSpPr/>
          <p:nvPr/>
        </p:nvSpPr>
        <p:spPr>
          <a:xfrm>
            <a:off x="4929190" y="4857760"/>
            <a:ext cx="2214578" cy="357190"/>
          </a:xfrm>
          <a:prstGeom prst="rect">
            <a:avLst/>
          </a:prstGeom>
          <a:solidFill>
            <a:srgbClr val="CC0000"/>
          </a:solidFill>
          <a:effectLst>
            <a:outerShdw blurRad="50800" dist="38100" dir="13500000" algn="b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1100" b="1" dirty="0" smtClean="0">
                <a:effectLst>
                  <a:outerShdw blurRad="38100" dist="38100" dir="2700000" algn="tl">
                    <a:srgbClr val="000000">
                      <a:alpha val="43137"/>
                    </a:srgbClr>
                  </a:outerShdw>
                </a:effectLst>
              </a:rPr>
              <a:t>3.-   </a:t>
            </a:r>
            <a:r>
              <a:rPr lang="es-MX" sz="1050" b="1" dirty="0" smtClean="0">
                <a:effectLst>
                  <a:outerShdw blurRad="38100" dist="38100" dir="2700000" algn="tl">
                    <a:srgbClr val="000000">
                      <a:alpha val="43137"/>
                    </a:srgbClr>
                  </a:outerShdw>
                </a:effectLst>
              </a:rPr>
              <a:t>ACCESO A USUARIOS REGISTRADOS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714612" y="285728"/>
            <a:ext cx="4786346" cy="523220"/>
          </a:xfrm>
          <a:prstGeom prst="rect">
            <a:avLst/>
          </a:prstGeom>
          <a:noFill/>
        </p:spPr>
        <p:txBody>
          <a:bodyPr wrap="square" rtlCol="0">
            <a:spAutoFit/>
          </a:bodyPr>
          <a:lstStyle/>
          <a:p>
            <a:pPr algn="ctr"/>
            <a:r>
              <a:rPr lang="es-MX" sz="2800" b="1" dirty="0" smtClean="0">
                <a:solidFill>
                  <a:schemeClr val="bg1"/>
                </a:solidFill>
                <a:effectLst>
                  <a:outerShdw blurRad="38100" dist="38100" dir="2700000" algn="tl">
                    <a:srgbClr val="000000">
                      <a:alpha val="43137"/>
                    </a:srgbClr>
                  </a:outerShdw>
                </a:effectLst>
                <a:latin typeface="Candara" pitchFamily="34" charset="0"/>
              </a:rPr>
              <a:t>1.-      VACANTES</a:t>
            </a:r>
            <a:endParaRPr lang="es-ES" sz="2800" b="1" dirty="0">
              <a:solidFill>
                <a:schemeClr val="bg1"/>
              </a:solidFill>
              <a:effectLst>
                <a:outerShdw blurRad="38100" dist="38100" dir="2700000" algn="tl">
                  <a:srgbClr val="000000">
                    <a:alpha val="43137"/>
                  </a:srgbClr>
                </a:outerShdw>
              </a:effectLst>
              <a:latin typeface="Candara" pitchFamily="34" charset="0"/>
            </a:endParaRPr>
          </a:p>
        </p:txBody>
      </p:sp>
      <p:sp>
        <p:nvSpPr>
          <p:cNvPr id="4" name="3 CuadroTexto"/>
          <p:cNvSpPr txBox="1"/>
          <p:nvPr/>
        </p:nvSpPr>
        <p:spPr>
          <a:xfrm>
            <a:off x="8329339" y="6286520"/>
            <a:ext cx="785818" cy="369332"/>
          </a:xfrm>
          <a:prstGeom prst="rect">
            <a:avLst/>
          </a:prstGeom>
          <a:noFill/>
        </p:spPr>
        <p:txBody>
          <a:bodyPr wrap="square" rtlCol="0">
            <a:spAutoFit/>
          </a:bodyPr>
          <a:lstStyle/>
          <a:p>
            <a:r>
              <a:rPr lang="es-MX" b="1" dirty="0" smtClean="0">
                <a:solidFill>
                  <a:schemeClr val="bg1"/>
                </a:solidFill>
                <a:latin typeface="EurekaSans-Bold" pitchFamily="50" charset="0"/>
              </a:rPr>
              <a:t> 2009</a:t>
            </a:r>
            <a:endParaRPr lang="es-ES" b="1" dirty="0">
              <a:solidFill>
                <a:schemeClr val="bg1"/>
              </a:solidFill>
              <a:latin typeface="EurekaSans-Bold" pitchFamily="50" charset="0"/>
            </a:endParaRPr>
          </a:p>
        </p:txBody>
      </p:sp>
      <p:pic>
        <p:nvPicPr>
          <p:cNvPr id="16" name="Picture 2" descr="C:\Documents and Settings\gbautista\Mis documentos\DOC-GISS-2009\LOGOS\trabajen SPC.bmp"/>
          <p:cNvPicPr>
            <a:picLocks noChangeAspect="1" noChangeArrowheads="1"/>
          </p:cNvPicPr>
          <p:nvPr/>
        </p:nvPicPr>
        <p:blipFill>
          <a:blip r:embed="rId2" cstate="print"/>
          <a:srcRect/>
          <a:stretch>
            <a:fillRect/>
          </a:stretch>
        </p:blipFill>
        <p:spPr bwMode="auto">
          <a:xfrm>
            <a:off x="7930530" y="5421210"/>
            <a:ext cx="713436" cy="793872"/>
          </a:xfrm>
          <a:prstGeom prst="rect">
            <a:avLst/>
          </a:prstGeom>
          <a:ln>
            <a:noFill/>
          </a:ln>
          <a:effectLst>
            <a:outerShdw blurRad="292100" dist="139700" dir="2700000" algn="tl" rotWithShape="0">
              <a:srgbClr val="333333">
                <a:alpha val="65000"/>
              </a:srgbClr>
            </a:outerShdw>
          </a:effectLst>
        </p:spPr>
      </p:pic>
      <p:pic>
        <p:nvPicPr>
          <p:cNvPr id="3074" name="Picture 2"/>
          <p:cNvPicPr>
            <a:picLocks noChangeAspect="1" noChangeArrowheads="1"/>
          </p:cNvPicPr>
          <p:nvPr/>
        </p:nvPicPr>
        <p:blipFill>
          <a:blip r:embed="rId3"/>
          <a:srcRect/>
          <a:stretch>
            <a:fillRect/>
          </a:stretch>
        </p:blipFill>
        <p:spPr bwMode="auto">
          <a:xfrm>
            <a:off x="362463" y="2071678"/>
            <a:ext cx="6781305" cy="3500462"/>
          </a:xfrm>
          <a:prstGeom prst="rect">
            <a:avLst/>
          </a:prstGeom>
          <a:ln>
            <a:noFill/>
          </a:ln>
          <a:effectLst>
            <a:outerShdw blurRad="292100" dist="139700" dir="2700000" algn="tl" rotWithShape="0">
              <a:srgbClr val="333333">
                <a:alpha val="65000"/>
              </a:srgbClr>
            </a:outerShdw>
          </a:effectLst>
        </p:spPr>
      </p:pic>
      <p:sp>
        <p:nvSpPr>
          <p:cNvPr id="22" name="21 Llamada con línea 1"/>
          <p:cNvSpPr/>
          <p:nvPr/>
        </p:nvSpPr>
        <p:spPr>
          <a:xfrm>
            <a:off x="4357686" y="3714752"/>
            <a:ext cx="1857388" cy="500066"/>
          </a:xfrm>
          <a:prstGeom prst="borderCallout1">
            <a:avLst>
              <a:gd name="adj1" fmla="val -6272"/>
              <a:gd name="adj2" fmla="val 50285"/>
              <a:gd name="adj3" fmla="val -82610"/>
              <a:gd name="adj4" fmla="val 102576"/>
            </a:avLst>
          </a:prstGeom>
          <a:noFill/>
          <a:ln w="19050">
            <a:noFill/>
            <a:tailEnd type="triangle"/>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MX"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t>ELEGIR ESTA OPCIÓN</a:t>
            </a:r>
            <a:endParaRPr lang="es-ES"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endParaRPr>
          </a:p>
        </p:txBody>
      </p:sp>
      <p:sp>
        <p:nvSpPr>
          <p:cNvPr id="24" name="1 Título"/>
          <p:cNvSpPr txBox="1">
            <a:spLocks/>
          </p:cNvSpPr>
          <p:nvPr/>
        </p:nvSpPr>
        <p:spPr>
          <a:xfrm>
            <a:off x="142844" y="1142984"/>
            <a:ext cx="7072362" cy="714380"/>
          </a:xfrm>
          <a:prstGeom prst="rect">
            <a:avLst/>
          </a:prstGeom>
        </p:spPr>
        <p:txBody>
          <a:bodyPr>
            <a:normAutofit lnSpcReduction="10000"/>
          </a:bodyPr>
          <a:lstStyle/>
          <a:p>
            <a:pPr marL="0" marR="0" lvl="0" indent="0" algn="l" defTabSz="914400" rtl="0" eaLnBrk="1" fontAlgn="auto" latinLnBrk="0" hangingPunct="1">
              <a:lnSpc>
                <a:spcPct val="100000"/>
              </a:lnSpc>
              <a:spcBef>
                <a:spcPct val="0"/>
              </a:spcBef>
              <a:spcAft>
                <a:spcPts val="0"/>
              </a:spcAft>
              <a:buClrTx/>
              <a:buSzTx/>
              <a:buFont typeface="Wingdings" pitchFamily="2" charset="2"/>
              <a:buChar char="v"/>
              <a:tabLst/>
              <a:defRPr/>
            </a:pPr>
            <a:r>
              <a:rPr kumimoji="0" lang="es-MX" sz="1400" b="0" i="0" u="none" strike="noStrike" kern="1200" cap="none" spc="0" normalizeH="0" baseline="0" noProof="0" dirty="0" smtClean="0">
                <a:ln>
                  <a:noFill/>
                </a:ln>
                <a:solidFill>
                  <a:schemeClr val="tx1"/>
                </a:solidFill>
                <a:effectLst/>
                <a:uLnTx/>
                <a:uFillTx/>
                <a:latin typeface="+mj-lt"/>
                <a:ea typeface="+mj-ea"/>
                <a:cs typeface="+mj-cs"/>
              </a:rPr>
              <a:t> Al elegir  la opción de vacante,  te aparecerá</a:t>
            </a:r>
            <a:r>
              <a:rPr kumimoji="0" lang="es-MX" sz="1400" b="0" i="0" u="none" strike="noStrike" kern="1200" cap="none" spc="0" normalizeH="0" noProof="0" dirty="0" smtClean="0">
                <a:ln>
                  <a:noFill/>
                </a:ln>
                <a:solidFill>
                  <a:schemeClr val="tx1"/>
                </a:solidFill>
                <a:effectLst/>
                <a:uLnTx/>
                <a:uFillTx/>
                <a:latin typeface="+mj-lt"/>
                <a:ea typeface="+mj-ea"/>
                <a:cs typeface="+mj-cs"/>
              </a:rPr>
              <a:t> la siguiente pantalla.</a:t>
            </a:r>
          </a:p>
          <a:p>
            <a:pPr marL="0" marR="0" lvl="0" indent="0" algn="l" defTabSz="914400" rtl="0" eaLnBrk="1" fontAlgn="auto" latinLnBrk="0" hangingPunct="1">
              <a:lnSpc>
                <a:spcPct val="100000"/>
              </a:lnSpc>
              <a:spcBef>
                <a:spcPct val="0"/>
              </a:spcBef>
              <a:spcAft>
                <a:spcPts val="0"/>
              </a:spcAft>
              <a:buClrTx/>
              <a:buSzTx/>
              <a:tabLst/>
              <a:defRPr/>
            </a:pPr>
            <a:endParaRPr kumimoji="0" lang="es-MX" sz="1400" b="0" i="0" u="none" strike="noStrike" kern="1200" cap="none" spc="0" normalizeH="0" noProof="0" dirty="0" smtClean="0">
              <a:ln>
                <a:noFill/>
              </a:ln>
              <a:solidFill>
                <a:schemeClr val="tx1"/>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tabLst/>
              <a:defRPr/>
            </a:pPr>
            <a:r>
              <a:rPr lang="es-MX" sz="1400" dirty="0" smtClean="0">
                <a:latin typeface="+mj-lt"/>
                <a:ea typeface="+mj-ea"/>
                <a:cs typeface="+mj-cs"/>
              </a:rPr>
              <a:t>             </a:t>
            </a:r>
            <a:r>
              <a:rPr kumimoji="0" lang="es-MX" sz="1600" b="1" i="0" u="none" strike="noStrike" kern="1200" cap="none" spc="0" normalizeH="0" baseline="0" noProof="0" dirty="0" smtClean="0">
                <a:ln>
                  <a:noFill/>
                </a:ln>
                <a:solidFill>
                  <a:schemeClr val="tx1"/>
                </a:solidFill>
                <a:uLnTx/>
                <a:uFillTx/>
                <a:latin typeface="+mj-lt"/>
                <a:ea typeface="+mj-ea"/>
                <a:cs typeface="+mj-cs"/>
              </a:rPr>
              <a:t>Para poder saber que vacantes hay, solo tienes</a:t>
            </a:r>
            <a:r>
              <a:rPr kumimoji="0" lang="es-MX" sz="1600" b="1" i="0" u="none" strike="noStrike" kern="1200" cap="none" spc="0" normalizeH="0" noProof="0" dirty="0" smtClean="0">
                <a:ln>
                  <a:noFill/>
                </a:ln>
                <a:solidFill>
                  <a:schemeClr val="tx1"/>
                </a:solidFill>
                <a:uLnTx/>
                <a:uFillTx/>
                <a:latin typeface="+mj-lt"/>
                <a:ea typeface="+mj-ea"/>
                <a:cs typeface="+mj-cs"/>
              </a:rPr>
              <a:t> </a:t>
            </a:r>
            <a:r>
              <a:rPr kumimoji="0" lang="es-MX" sz="1600" b="1" i="0" u="none" strike="noStrike" kern="1200" cap="none" spc="0" normalizeH="0" baseline="0" noProof="0" dirty="0" smtClean="0">
                <a:ln>
                  <a:noFill/>
                </a:ln>
                <a:solidFill>
                  <a:schemeClr val="tx1"/>
                </a:solidFill>
                <a:uLnTx/>
                <a:uFillTx/>
                <a:latin typeface="+mj-lt"/>
                <a:ea typeface="+mj-ea"/>
                <a:cs typeface="+mj-cs"/>
              </a:rPr>
              <a:t>que elegir</a:t>
            </a:r>
            <a:r>
              <a:rPr kumimoji="0" lang="es-MX" sz="1600" b="1" i="0" u="none" strike="noStrike" kern="1200" cap="none" spc="0" normalizeH="0" noProof="0" dirty="0" smtClean="0">
                <a:ln>
                  <a:noFill/>
                </a:ln>
                <a:solidFill>
                  <a:schemeClr val="tx1"/>
                </a:solidFill>
                <a:uLnTx/>
                <a:uFillTx/>
                <a:latin typeface="+mj-lt"/>
                <a:ea typeface="+mj-ea"/>
                <a:cs typeface="+mj-cs"/>
              </a:rPr>
              <a:t> la señalada.</a:t>
            </a:r>
            <a:endParaRPr kumimoji="0" lang="es-ES" sz="1600" b="1" i="0" u="none" strike="noStrike" kern="1200" cap="none" spc="0" normalizeH="0" baseline="0" noProof="0" dirty="0">
              <a:ln>
                <a:noFill/>
              </a:ln>
              <a:solidFill>
                <a:schemeClr val="tx1"/>
              </a:solidFill>
              <a:uLnTx/>
              <a:uFillTx/>
              <a:latin typeface="+mj-lt"/>
              <a:ea typeface="+mj-ea"/>
              <a:cs typeface="+mj-cs"/>
            </a:endParaRPr>
          </a:p>
        </p:txBody>
      </p:sp>
      <p:cxnSp>
        <p:nvCxnSpPr>
          <p:cNvPr id="26" name="25 Conector recto de flecha"/>
          <p:cNvCxnSpPr/>
          <p:nvPr/>
        </p:nvCxnSpPr>
        <p:spPr>
          <a:xfrm flipV="1">
            <a:off x="5286380" y="3357562"/>
            <a:ext cx="642942" cy="357190"/>
          </a:xfrm>
          <a:prstGeom prst="straightConnector1">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1 Título"/>
          <p:cNvSpPr txBox="1">
            <a:spLocks/>
          </p:cNvSpPr>
          <p:nvPr/>
        </p:nvSpPr>
        <p:spPr>
          <a:xfrm>
            <a:off x="142844" y="5857892"/>
            <a:ext cx="7072362" cy="500066"/>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 typeface="Wingdings" pitchFamily="2" charset="2"/>
              <a:buChar char="v"/>
              <a:tabLst/>
              <a:defRPr/>
            </a:pPr>
            <a:r>
              <a:rPr kumimoji="0" lang="es-MX" sz="1400" b="0" i="0" u="none" strike="noStrike" kern="1200" cap="none" spc="0" normalizeH="0" baseline="0" noProof="0" dirty="0" smtClean="0">
                <a:ln>
                  <a:noFill/>
                </a:ln>
                <a:solidFill>
                  <a:schemeClr val="tx1"/>
                </a:solidFill>
                <a:effectLst/>
                <a:uLnTx/>
                <a:uFillTx/>
                <a:latin typeface="+mj-lt"/>
                <a:ea typeface="+mj-ea"/>
                <a:cs typeface="+mj-cs"/>
              </a:rPr>
              <a:t>   </a:t>
            </a:r>
            <a:r>
              <a:rPr kumimoji="0" lang="es-MX" b="1" i="0" u="none" strike="noStrike" kern="1200" cap="none" spc="0" normalizeH="0" baseline="0" noProof="0" dirty="0" smtClean="0">
                <a:ln>
                  <a:noFill/>
                </a:ln>
                <a:solidFill>
                  <a:schemeClr val="tx1"/>
                </a:solidFill>
                <a:effectLst/>
                <a:uLnTx/>
                <a:uFillTx/>
                <a:latin typeface="+mj-lt"/>
                <a:ea typeface="+mj-ea"/>
                <a:cs typeface="+mj-cs"/>
              </a:rPr>
              <a:t>y</a:t>
            </a:r>
            <a:r>
              <a:rPr kumimoji="0" lang="es-MX" b="1" i="0" u="none" strike="noStrike" kern="1200" cap="none" spc="0" normalizeH="0" noProof="0" dirty="0" smtClean="0">
                <a:ln>
                  <a:noFill/>
                </a:ln>
                <a:solidFill>
                  <a:schemeClr val="tx1"/>
                </a:solidFill>
                <a:effectLst/>
                <a:uLnTx/>
                <a:uFillTx/>
                <a:latin typeface="+mj-lt"/>
                <a:ea typeface="+mj-ea"/>
                <a:cs typeface="+mj-cs"/>
              </a:rPr>
              <a:t> te abrirá la siguiente pantalla:</a:t>
            </a:r>
            <a:endParaRPr kumimoji="0" lang="es-ES" b="1" i="0" u="none" strike="noStrike" kern="1200" cap="none" spc="0" normalizeH="0" baseline="0" noProof="0" dirty="0">
              <a:ln>
                <a:noFill/>
              </a:ln>
              <a:solidFill>
                <a:schemeClr val="tx1"/>
              </a:solidFill>
              <a:effectLst/>
              <a:uLnTx/>
              <a:uFillTx/>
              <a:latin typeface="+mj-lt"/>
              <a:ea typeface="+mj-ea"/>
              <a:cs typeface="+mj-cs"/>
            </a:endParaRPr>
          </a:p>
        </p:txBody>
      </p:sp>
      <p:sp>
        <p:nvSpPr>
          <p:cNvPr id="31" name="30 Rectángulo redondeado"/>
          <p:cNvSpPr/>
          <p:nvPr/>
        </p:nvSpPr>
        <p:spPr>
          <a:xfrm>
            <a:off x="5962660" y="3124198"/>
            <a:ext cx="928694" cy="214314"/>
          </a:xfrm>
          <a:prstGeom prst="roundRect">
            <a:avLst/>
          </a:prstGeom>
          <a:noFill/>
          <a:ln>
            <a:solidFill>
              <a:srgbClr val="C0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357290" y="1710350"/>
            <a:ext cx="5524172" cy="4857784"/>
          </a:xfrm>
          <a:prstGeom prst="rect">
            <a:avLst/>
          </a:prstGeom>
          <a:ln>
            <a:noFill/>
          </a:ln>
          <a:effectLst>
            <a:outerShdw blurRad="292100" dist="139700" dir="2700000" algn="tl" rotWithShape="0">
              <a:srgbClr val="333333">
                <a:alpha val="65000"/>
              </a:srgbClr>
            </a:outerShdw>
          </a:effectLst>
        </p:spPr>
      </p:pic>
      <p:sp>
        <p:nvSpPr>
          <p:cNvPr id="11" name="1 Título"/>
          <p:cNvSpPr txBox="1">
            <a:spLocks/>
          </p:cNvSpPr>
          <p:nvPr/>
        </p:nvSpPr>
        <p:spPr>
          <a:xfrm>
            <a:off x="142844" y="1000108"/>
            <a:ext cx="7072362" cy="714380"/>
          </a:xfrm>
          <a:prstGeom prst="rect">
            <a:avLst/>
          </a:prstGeom>
        </p:spPr>
        <p:txBody>
          <a:bodyPr>
            <a:noAutofit/>
          </a:bodyPr>
          <a:lstStyle/>
          <a:p>
            <a:pPr marL="0" marR="0" lvl="0" indent="0" algn="just" defTabSz="914400" rtl="0" eaLnBrk="1" fontAlgn="auto" latinLnBrk="0" hangingPunct="1">
              <a:lnSpc>
                <a:spcPct val="100000"/>
              </a:lnSpc>
              <a:spcBef>
                <a:spcPct val="0"/>
              </a:spcBef>
              <a:spcAft>
                <a:spcPts val="0"/>
              </a:spcAft>
              <a:buClrTx/>
              <a:buSzTx/>
              <a:buFont typeface="Wingdings" pitchFamily="2" charset="2"/>
              <a:buChar char="v"/>
              <a:tabLst/>
              <a:defRPr/>
            </a:pPr>
            <a:r>
              <a:rPr kumimoji="0" lang="es-MX" sz="1400" b="0" i="0" u="none" strike="noStrike" kern="1200" cap="none" spc="0" normalizeH="0" baseline="0" noProof="0" dirty="0" smtClean="0">
                <a:ln>
                  <a:noFill/>
                </a:ln>
                <a:solidFill>
                  <a:schemeClr val="tx1"/>
                </a:solidFill>
                <a:effectLst/>
                <a:uLnTx/>
                <a:uFillTx/>
                <a:latin typeface="+mj-lt"/>
                <a:ea typeface="+mj-ea"/>
                <a:cs typeface="+mj-cs"/>
              </a:rPr>
              <a:t>   En esta pagina aparecen todas las dependencias</a:t>
            </a:r>
            <a:r>
              <a:rPr lang="es-MX" sz="1400" dirty="0" smtClean="0">
                <a:latin typeface="+mj-lt"/>
                <a:ea typeface="+mj-ea"/>
                <a:cs typeface="+mj-cs"/>
              </a:rPr>
              <a:t>, </a:t>
            </a:r>
            <a:r>
              <a:rPr kumimoji="0" lang="es-MX" sz="1400" b="0" i="0" u="none" strike="noStrike" kern="1200" cap="none" spc="0" normalizeH="0" baseline="0" noProof="0" dirty="0" smtClean="0">
                <a:ln>
                  <a:noFill/>
                </a:ln>
                <a:solidFill>
                  <a:schemeClr val="tx1"/>
                </a:solidFill>
                <a:effectLst/>
                <a:uLnTx/>
                <a:uFillTx/>
                <a:latin typeface="+mj-lt"/>
                <a:ea typeface="+mj-ea"/>
                <a:cs typeface="+mj-cs"/>
              </a:rPr>
              <a:t>elige</a:t>
            </a:r>
            <a:r>
              <a:rPr kumimoji="0" lang="es-MX" sz="1400" b="0" i="0" u="none" strike="noStrike" kern="1200" cap="none" spc="0" normalizeH="0" noProof="0" dirty="0" smtClean="0">
                <a:ln>
                  <a:noFill/>
                </a:ln>
                <a:solidFill>
                  <a:schemeClr val="tx1"/>
                </a:solidFill>
                <a:effectLst/>
                <a:uLnTx/>
                <a:uFillTx/>
                <a:latin typeface="+mj-lt"/>
                <a:ea typeface="+mj-ea"/>
                <a:cs typeface="+mj-cs"/>
              </a:rPr>
              <a:t> </a:t>
            </a:r>
            <a:r>
              <a:rPr kumimoji="0" lang="es-MX" sz="1400" b="1"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Consejería Jurídica del Ejecutivo Federal</a:t>
            </a:r>
            <a:r>
              <a:rPr kumimoji="0" lang="es-MX" sz="1400" b="0" i="0" u="none" strike="noStrike" kern="1200" cap="none" spc="0" normalizeH="0" noProof="0" dirty="0" smtClean="0">
                <a:ln>
                  <a:noFill/>
                </a:ln>
                <a:solidFill>
                  <a:schemeClr val="tx1"/>
                </a:solidFill>
                <a:effectLst/>
                <a:uLnTx/>
                <a:uFillTx/>
                <a:latin typeface="+mj-lt"/>
                <a:ea typeface="+mj-ea"/>
                <a:cs typeface="+mj-cs"/>
              </a:rPr>
              <a:t>, posteriormente </a:t>
            </a:r>
            <a:r>
              <a:rPr lang="es-MX" sz="1400" dirty="0" smtClean="0">
                <a:latin typeface="+mj-lt"/>
                <a:ea typeface="+mj-ea"/>
                <a:cs typeface="+mj-cs"/>
              </a:rPr>
              <a:t>selecciona</a:t>
            </a:r>
            <a:r>
              <a:rPr kumimoji="0" lang="es-MX" sz="1400" b="0" i="0" u="none" strike="noStrike" kern="1200" cap="none" spc="0" normalizeH="0" noProof="0" dirty="0" smtClean="0">
                <a:ln>
                  <a:noFill/>
                </a:ln>
                <a:solidFill>
                  <a:schemeClr val="tx1"/>
                </a:solidFill>
                <a:effectLst/>
                <a:uLnTx/>
                <a:uFillTx/>
                <a:latin typeface="+mj-lt"/>
                <a:ea typeface="+mj-ea"/>
                <a:cs typeface="+mj-cs"/>
              </a:rPr>
              <a:t> los signos de </a:t>
            </a:r>
            <a:r>
              <a:rPr kumimoji="0" lang="es-MX" sz="1400" b="1"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a:t>
            </a:r>
            <a:r>
              <a:rPr kumimoji="0" lang="es-MX" sz="1400" b="0" i="0" u="none" strike="noStrike" kern="1200" cap="none" spc="0" normalizeH="0" noProof="0" dirty="0" smtClean="0">
                <a:ln>
                  <a:noFill/>
                </a:ln>
                <a:solidFill>
                  <a:schemeClr val="tx1"/>
                </a:solidFill>
                <a:effectLst/>
                <a:uLnTx/>
                <a:uFillTx/>
                <a:latin typeface="+mj-lt"/>
                <a:ea typeface="+mj-ea"/>
                <a:cs typeface="+mj-cs"/>
              </a:rPr>
              <a:t> como se señala para que se vaya desplegando la información.</a:t>
            </a:r>
          </a:p>
          <a:p>
            <a:pPr marL="0" marR="0" lvl="0" indent="0" algn="just" defTabSz="914400" rtl="0" eaLnBrk="1" fontAlgn="auto" latinLnBrk="0" hangingPunct="1">
              <a:lnSpc>
                <a:spcPct val="100000"/>
              </a:lnSpc>
              <a:spcBef>
                <a:spcPct val="0"/>
              </a:spcBef>
              <a:spcAft>
                <a:spcPts val="0"/>
              </a:spcAft>
              <a:buClrTx/>
              <a:buSzTx/>
              <a:tabLst/>
              <a:defRPr/>
            </a:pPr>
            <a:r>
              <a:rPr lang="es-MX" sz="1400" dirty="0" smtClean="0">
                <a:latin typeface="+mj-lt"/>
                <a:ea typeface="+mj-ea"/>
                <a:cs typeface="+mj-cs"/>
              </a:rPr>
              <a:t>        </a:t>
            </a:r>
            <a:endParaRPr kumimoji="0" lang="es-ES" sz="14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13" name="12 Conector recto de flecha"/>
          <p:cNvCxnSpPr/>
          <p:nvPr/>
        </p:nvCxnSpPr>
        <p:spPr>
          <a:xfrm>
            <a:off x="1071538" y="4929198"/>
            <a:ext cx="285752" cy="233364"/>
          </a:xfrm>
          <a:prstGeom prst="straightConnector1">
            <a:avLst/>
          </a:prstGeom>
          <a:ln w="28575">
            <a:headEnd type="none" w="med" len="med"/>
            <a:tailEnd type="stealth" w="med" len="med"/>
          </a:ln>
        </p:spPr>
        <p:style>
          <a:lnRef idx="3">
            <a:schemeClr val="accent2"/>
          </a:lnRef>
          <a:fillRef idx="0">
            <a:schemeClr val="accent2"/>
          </a:fillRef>
          <a:effectRef idx="2">
            <a:schemeClr val="accent2"/>
          </a:effectRef>
          <a:fontRef idx="minor">
            <a:schemeClr val="tx1"/>
          </a:fontRef>
        </p:style>
      </p:cxnSp>
      <p:cxnSp>
        <p:nvCxnSpPr>
          <p:cNvPr id="18" name="17 Conector recto de flecha"/>
          <p:cNvCxnSpPr/>
          <p:nvPr/>
        </p:nvCxnSpPr>
        <p:spPr>
          <a:xfrm flipV="1">
            <a:off x="1324990" y="5318410"/>
            <a:ext cx="142876" cy="71328"/>
          </a:xfrm>
          <a:prstGeom prst="straightConnector1">
            <a:avLst/>
          </a:prstGeom>
          <a:ln>
            <a:headEnd type="non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24" name="23 Conector recto de flecha"/>
          <p:cNvCxnSpPr/>
          <p:nvPr/>
        </p:nvCxnSpPr>
        <p:spPr>
          <a:xfrm flipV="1">
            <a:off x="1431136" y="5421870"/>
            <a:ext cx="142876" cy="71328"/>
          </a:xfrm>
          <a:prstGeom prst="straightConnector1">
            <a:avLst/>
          </a:prstGeom>
          <a:ln>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27" name="26 Rectángulo redondeado"/>
          <p:cNvSpPr/>
          <p:nvPr/>
        </p:nvSpPr>
        <p:spPr>
          <a:xfrm>
            <a:off x="1357290" y="5148275"/>
            <a:ext cx="2071702" cy="108000"/>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1" name="30 Conector recto"/>
          <p:cNvCxnSpPr/>
          <p:nvPr/>
        </p:nvCxnSpPr>
        <p:spPr>
          <a:xfrm>
            <a:off x="1754114" y="5595993"/>
            <a:ext cx="4357718" cy="1588"/>
          </a:xfrm>
          <a:prstGeom prst="line">
            <a:avLst/>
          </a:prstGeom>
        </p:spPr>
        <p:style>
          <a:lnRef idx="2">
            <a:schemeClr val="accent2"/>
          </a:lnRef>
          <a:fillRef idx="0">
            <a:schemeClr val="accent2"/>
          </a:fillRef>
          <a:effectRef idx="1">
            <a:schemeClr val="accent2"/>
          </a:effectRef>
          <a:fontRef idx="minor">
            <a:schemeClr val="tx1"/>
          </a:fontRef>
        </p:style>
      </p:cxnSp>
      <p:sp>
        <p:nvSpPr>
          <p:cNvPr id="32" name="31 Llamada rectangular redondeada"/>
          <p:cNvSpPr/>
          <p:nvPr/>
        </p:nvSpPr>
        <p:spPr>
          <a:xfrm>
            <a:off x="5500694" y="4000504"/>
            <a:ext cx="1928826" cy="785818"/>
          </a:xfrm>
          <a:prstGeom prst="wedgeRoundRectCallout">
            <a:avLst>
              <a:gd name="adj1" fmla="val -106173"/>
              <a:gd name="adj2" fmla="val 1400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Elige la vacante que te interese</a:t>
            </a:r>
            <a:endParaRPr lang="es-ES" dirty="0"/>
          </a:p>
        </p:txBody>
      </p:sp>
      <p:pic>
        <p:nvPicPr>
          <p:cNvPr id="33" name="Picture 2" descr="C:\Documents and Settings\gbautista\Mis documentos\DOC-GISS-2009\LOGOS\trabajen SPC.bmp"/>
          <p:cNvPicPr>
            <a:picLocks noChangeAspect="1" noChangeArrowheads="1"/>
          </p:cNvPicPr>
          <p:nvPr/>
        </p:nvPicPr>
        <p:blipFill>
          <a:blip r:embed="rId3" cstate="print"/>
          <a:srcRect/>
          <a:stretch>
            <a:fillRect/>
          </a:stretch>
        </p:blipFill>
        <p:spPr bwMode="auto">
          <a:xfrm>
            <a:off x="7930530" y="5421210"/>
            <a:ext cx="713436" cy="793872"/>
          </a:xfrm>
          <a:prstGeom prst="rect">
            <a:avLst/>
          </a:prstGeom>
          <a:ln>
            <a:noFill/>
          </a:ln>
          <a:effectLst>
            <a:outerShdw blurRad="292100" dist="139700" dir="2700000" algn="tl" rotWithShape="0">
              <a:srgbClr val="333333">
                <a:alpha val="65000"/>
              </a:srgbClr>
            </a:outerShdw>
          </a:effectLst>
        </p:spPr>
      </p:pic>
      <p:sp>
        <p:nvSpPr>
          <p:cNvPr id="34" name="33 CuadroTexto"/>
          <p:cNvSpPr txBox="1"/>
          <p:nvPr/>
        </p:nvSpPr>
        <p:spPr>
          <a:xfrm>
            <a:off x="8329339" y="6286520"/>
            <a:ext cx="785818" cy="369332"/>
          </a:xfrm>
          <a:prstGeom prst="rect">
            <a:avLst/>
          </a:prstGeom>
          <a:noFill/>
        </p:spPr>
        <p:txBody>
          <a:bodyPr wrap="square" rtlCol="0">
            <a:spAutoFit/>
          </a:bodyPr>
          <a:lstStyle/>
          <a:p>
            <a:r>
              <a:rPr lang="es-MX" b="1" dirty="0" smtClean="0">
                <a:solidFill>
                  <a:schemeClr val="bg1"/>
                </a:solidFill>
                <a:latin typeface="EurekaSans-Bold" pitchFamily="50" charset="0"/>
              </a:rPr>
              <a:t> 2009</a:t>
            </a:r>
            <a:endParaRPr lang="es-ES" b="1" dirty="0">
              <a:solidFill>
                <a:schemeClr val="bg1"/>
              </a:solidFill>
              <a:latin typeface="EurekaSans-Bold" pitchFamily="50" charset="0"/>
            </a:endParaRPr>
          </a:p>
        </p:txBody>
      </p:sp>
      <p:sp>
        <p:nvSpPr>
          <p:cNvPr id="35" name="34 CuadroTexto"/>
          <p:cNvSpPr txBox="1"/>
          <p:nvPr/>
        </p:nvSpPr>
        <p:spPr>
          <a:xfrm>
            <a:off x="2714612" y="285728"/>
            <a:ext cx="4786346" cy="523220"/>
          </a:xfrm>
          <a:prstGeom prst="rect">
            <a:avLst/>
          </a:prstGeom>
          <a:noFill/>
        </p:spPr>
        <p:txBody>
          <a:bodyPr wrap="square" rtlCol="0">
            <a:spAutoFit/>
          </a:bodyPr>
          <a:lstStyle/>
          <a:p>
            <a:pPr algn="ctr"/>
            <a:r>
              <a:rPr lang="es-MX" sz="2800" b="1" dirty="0" smtClean="0">
                <a:solidFill>
                  <a:schemeClr val="bg1"/>
                </a:solidFill>
                <a:effectLst>
                  <a:outerShdw blurRad="38100" dist="38100" dir="2700000" algn="tl">
                    <a:srgbClr val="000000">
                      <a:alpha val="43137"/>
                    </a:srgbClr>
                  </a:outerShdw>
                </a:effectLst>
                <a:latin typeface="Candara" pitchFamily="34" charset="0"/>
              </a:rPr>
              <a:t>1.-      VACANTES</a:t>
            </a:r>
            <a:endParaRPr lang="es-ES" sz="2800" b="1" dirty="0">
              <a:solidFill>
                <a:schemeClr val="bg1"/>
              </a:solidFill>
              <a:effectLst>
                <a:outerShdw blurRad="38100" dist="38100" dir="2700000" algn="tl">
                  <a:srgbClr val="000000">
                    <a:alpha val="43137"/>
                  </a:srgbClr>
                </a:outerShdw>
              </a:effectLst>
              <a:latin typeface="Candar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1425656" y="1752206"/>
            <a:ext cx="4860856" cy="4320000"/>
          </a:xfrm>
          <a:prstGeom prst="rect">
            <a:avLst/>
          </a:prstGeom>
          <a:noFill/>
          <a:ln w="9525">
            <a:noFill/>
            <a:miter lim="800000"/>
            <a:headEnd/>
            <a:tailEnd/>
          </a:ln>
          <a:effectLst/>
        </p:spPr>
      </p:pic>
      <p:sp>
        <p:nvSpPr>
          <p:cNvPr id="3" name="1 Título"/>
          <p:cNvSpPr txBox="1">
            <a:spLocks/>
          </p:cNvSpPr>
          <p:nvPr/>
        </p:nvSpPr>
        <p:spPr>
          <a:xfrm>
            <a:off x="142844" y="1142984"/>
            <a:ext cx="7072362" cy="500066"/>
          </a:xfrm>
          <a:prstGeom prst="rect">
            <a:avLst/>
          </a:prstGeom>
        </p:spPr>
        <p:txBody>
          <a:bodyPr>
            <a:noAutofit/>
          </a:bodyPr>
          <a:lstStyle/>
          <a:p>
            <a:pPr marL="0" marR="0" lvl="0" indent="0" algn="just" defTabSz="914400" rtl="0" eaLnBrk="1" fontAlgn="auto" latinLnBrk="0" hangingPunct="1">
              <a:lnSpc>
                <a:spcPct val="100000"/>
              </a:lnSpc>
              <a:spcBef>
                <a:spcPct val="0"/>
              </a:spcBef>
              <a:spcAft>
                <a:spcPts val="0"/>
              </a:spcAft>
              <a:buClrTx/>
              <a:buSzTx/>
              <a:buFont typeface="Wingdings" pitchFamily="2" charset="2"/>
              <a:buChar char="v"/>
              <a:tabLst/>
              <a:defRPr/>
            </a:pPr>
            <a:r>
              <a:rPr kumimoji="0" lang="es-MX" sz="1400" b="0" i="0" u="none" strike="noStrike" kern="1200" cap="none" spc="0" normalizeH="0" baseline="0" noProof="0" dirty="0" smtClean="0">
                <a:ln>
                  <a:noFill/>
                </a:ln>
                <a:solidFill>
                  <a:schemeClr val="tx1"/>
                </a:solidFill>
                <a:effectLst/>
                <a:uLnTx/>
                <a:uFillTx/>
                <a:latin typeface="+mj-lt"/>
                <a:ea typeface="+mj-ea"/>
                <a:cs typeface="+mj-cs"/>
              </a:rPr>
              <a:t>   Al elegir la vacante</a:t>
            </a:r>
            <a:r>
              <a:rPr kumimoji="0" lang="es-MX" sz="1400" b="0" i="0" u="none" strike="noStrike" kern="1200" cap="none" spc="0" normalizeH="0" noProof="0" dirty="0" smtClean="0">
                <a:ln>
                  <a:noFill/>
                </a:ln>
                <a:solidFill>
                  <a:schemeClr val="tx1"/>
                </a:solidFill>
                <a:effectLst/>
                <a:uLnTx/>
                <a:uFillTx/>
                <a:latin typeface="+mj-lt"/>
                <a:ea typeface="+mj-ea"/>
                <a:cs typeface="+mj-cs"/>
              </a:rPr>
              <a:t> , te aparecerá una ventana (como se muestra) con la información del puesto.</a:t>
            </a:r>
          </a:p>
          <a:p>
            <a:pPr marL="0" marR="0" lvl="0" indent="0" algn="just" defTabSz="914400" rtl="0" eaLnBrk="1" fontAlgn="auto" latinLnBrk="0" hangingPunct="1">
              <a:lnSpc>
                <a:spcPct val="100000"/>
              </a:lnSpc>
              <a:spcBef>
                <a:spcPct val="0"/>
              </a:spcBef>
              <a:spcAft>
                <a:spcPts val="0"/>
              </a:spcAft>
              <a:buClrTx/>
              <a:buSzTx/>
              <a:tabLst/>
              <a:defRPr/>
            </a:pPr>
            <a:r>
              <a:rPr lang="es-MX" sz="1400" dirty="0" smtClean="0">
                <a:latin typeface="+mj-lt"/>
                <a:ea typeface="+mj-ea"/>
                <a:cs typeface="+mj-cs"/>
              </a:rPr>
              <a:t>        </a:t>
            </a:r>
            <a:endParaRPr kumimoji="0" lang="es-ES" sz="1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4 CuadroTexto"/>
          <p:cNvSpPr txBox="1"/>
          <p:nvPr/>
        </p:nvSpPr>
        <p:spPr>
          <a:xfrm>
            <a:off x="8329339" y="6286520"/>
            <a:ext cx="785818" cy="369332"/>
          </a:xfrm>
          <a:prstGeom prst="rect">
            <a:avLst/>
          </a:prstGeom>
          <a:noFill/>
        </p:spPr>
        <p:txBody>
          <a:bodyPr wrap="square" rtlCol="0">
            <a:spAutoFit/>
          </a:bodyPr>
          <a:lstStyle/>
          <a:p>
            <a:r>
              <a:rPr lang="es-MX" b="1" dirty="0" smtClean="0">
                <a:solidFill>
                  <a:schemeClr val="bg1"/>
                </a:solidFill>
                <a:latin typeface="EurekaSans-Bold" pitchFamily="50" charset="0"/>
              </a:rPr>
              <a:t> 2009</a:t>
            </a:r>
            <a:endParaRPr lang="es-ES" b="1" dirty="0">
              <a:solidFill>
                <a:schemeClr val="bg1"/>
              </a:solidFill>
              <a:latin typeface="EurekaSans-Bold" pitchFamily="50" charset="0"/>
            </a:endParaRPr>
          </a:p>
        </p:txBody>
      </p:sp>
      <p:pic>
        <p:nvPicPr>
          <p:cNvPr id="6" name="Picture 2" descr="C:\Documents and Settings\gbautista\Mis documentos\DOC-GISS-2009\LOGOS\trabajen SPC.bmp"/>
          <p:cNvPicPr>
            <a:picLocks noChangeAspect="1" noChangeArrowheads="1"/>
          </p:cNvPicPr>
          <p:nvPr/>
        </p:nvPicPr>
        <p:blipFill>
          <a:blip r:embed="rId3" cstate="print"/>
          <a:srcRect/>
          <a:stretch>
            <a:fillRect/>
          </a:stretch>
        </p:blipFill>
        <p:spPr bwMode="auto">
          <a:xfrm>
            <a:off x="7930530" y="5421210"/>
            <a:ext cx="713436" cy="793872"/>
          </a:xfrm>
          <a:prstGeom prst="rect">
            <a:avLst/>
          </a:prstGeom>
          <a:ln>
            <a:noFill/>
          </a:ln>
          <a:effectLst>
            <a:outerShdw blurRad="292100" dist="139700" dir="2700000" algn="tl" rotWithShape="0">
              <a:srgbClr val="333333">
                <a:alpha val="65000"/>
              </a:srgbClr>
            </a:outerShdw>
          </a:effectLst>
        </p:spPr>
      </p:pic>
      <p:sp>
        <p:nvSpPr>
          <p:cNvPr id="7" name="6 CuadroTexto"/>
          <p:cNvSpPr txBox="1"/>
          <p:nvPr/>
        </p:nvSpPr>
        <p:spPr>
          <a:xfrm>
            <a:off x="2714612" y="285728"/>
            <a:ext cx="4786346" cy="523220"/>
          </a:xfrm>
          <a:prstGeom prst="rect">
            <a:avLst/>
          </a:prstGeom>
          <a:noFill/>
        </p:spPr>
        <p:txBody>
          <a:bodyPr wrap="square" rtlCol="0">
            <a:spAutoFit/>
          </a:bodyPr>
          <a:lstStyle/>
          <a:p>
            <a:pPr algn="ctr"/>
            <a:r>
              <a:rPr lang="es-MX" sz="2800" b="1" dirty="0" smtClean="0">
                <a:solidFill>
                  <a:schemeClr val="bg1"/>
                </a:solidFill>
                <a:effectLst>
                  <a:outerShdw blurRad="38100" dist="38100" dir="2700000" algn="tl">
                    <a:srgbClr val="000000">
                      <a:alpha val="43137"/>
                    </a:srgbClr>
                  </a:outerShdw>
                </a:effectLst>
                <a:latin typeface="Candara" pitchFamily="34" charset="0"/>
              </a:rPr>
              <a:t>1.-      VACANTES</a:t>
            </a:r>
            <a:endParaRPr lang="es-ES" sz="2800" b="1" dirty="0">
              <a:solidFill>
                <a:schemeClr val="bg1"/>
              </a:solidFill>
              <a:effectLst>
                <a:outerShdw blurRad="38100" dist="38100" dir="2700000" algn="tl">
                  <a:srgbClr val="000000">
                    <a:alpha val="43137"/>
                  </a:srgbClr>
                </a:outerShdw>
              </a:effectLst>
              <a:latin typeface="Candar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714612" y="358789"/>
            <a:ext cx="4786346" cy="461665"/>
          </a:xfrm>
          <a:prstGeom prst="rect">
            <a:avLst/>
          </a:prstGeom>
          <a:noFill/>
        </p:spPr>
        <p:txBody>
          <a:bodyPr wrap="square" rtlCol="0">
            <a:spAutoFit/>
          </a:bodyPr>
          <a:lstStyle/>
          <a:p>
            <a:pPr algn="ctr"/>
            <a:r>
              <a:rPr lang="es-MX" sz="2400" b="1" dirty="0" smtClean="0">
                <a:solidFill>
                  <a:schemeClr val="bg1"/>
                </a:solidFill>
                <a:effectLst>
                  <a:outerShdw blurRad="38100" dist="38100" dir="2700000" algn="tl">
                    <a:srgbClr val="000000">
                      <a:alpha val="43137"/>
                    </a:srgbClr>
                  </a:outerShdw>
                </a:effectLst>
                <a:latin typeface="Candara" pitchFamily="34" charset="0"/>
              </a:rPr>
              <a:t>2.-      </a:t>
            </a:r>
            <a:r>
              <a:rPr lang="es-MX" sz="2000" b="1" dirty="0" smtClean="0">
                <a:solidFill>
                  <a:schemeClr val="bg1"/>
                </a:solidFill>
                <a:effectLst>
                  <a:outerShdw blurRad="38100" dist="38100" dir="2700000" algn="tl">
                    <a:srgbClr val="000000">
                      <a:alpha val="43137"/>
                    </a:srgbClr>
                  </a:outerShdw>
                </a:effectLst>
                <a:latin typeface="Candara" pitchFamily="34" charset="0"/>
              </a:rPr>
              <a:t>REGISTRATE EN TRABAJAEN </a:t>
            </a:r>
            <a:endParaRPr lang="es-ES" sz="2000" b="1" dirty="0">
              <a:solidFill>
                <a:schemeClr val="bg1"/>
              </a:solidFill>
              <a:effectLst>
                <a:outerShdw blurRad="38100" dist="38100" dir="2700000" algn="tl">
                  <a:srgbClr val="000000">
                    <a:alpha val="43137"/>
                  </a:srgbClr>
                </a:outerShdw>
              </a:effectLst>
              <a:latin typeface="Candara" pitchFamily="34" charset="0"/>
            </a:endParaRPr>
          </a:p>
        </p:txBody>
      </p:sp>
      <p:pic>
        <p:nvPicPr>
          <p:cNvPr id="5" name="Picture 4"/>
          <p:cNvPicPr>
            <a:picLocks noChangeAspect="1" noChangeArrowheads="1"/>
          </p:cNvPicPr>
          <p:nvPr/>
        </p:nvPicPr>
        <p:blipFill>
          <a:blip r:embed="rId2"/>
          <a:srcRect/>
          <a:stretch>
            <a:fillRect/>
          </a:stretch>
        </p:blipFill>
        <p:spPr bwMode="auto">
          <a:xfrm>
            <a:off x="928662" y="3687857"/>
            <a:ext cx="5648067" cy="2786082"/>
          </a:xfrm>
          <a:prstGeom prst="rect">
            <a:avLst/>
          </a:prstGeom>
          <a:ln>
            <a:noFill/>
          </a:ln>
          <a:effectLst>
            <a:outerShdw blurRad="292100" dist="139700" dir="2700000" algn="tl" rotWithShape="0">
              <a:srgbClr val="333333">
                <a:alpha val="65000"/>
              </a:srgbClr>
            </a:outerShdw>
          </a:effectLst>
        </p:spPr>
      </p:pic>
      <p:sp>
        <p:nvSpPr>
          <p:cNvPr id="6" name="1 Título"/>
          <p:cNvSpPr txBox="1">
            <a:spLocks/>
          </p:cNvSpPr>
          <p:nvPr/>
        </p:nvSpPr>
        <p:spPr>
          <a:xfrm>
            <a:off x="142844" y="1142984"/>
            <a:ext cx="7215238" cy="2500330"/>
          </a:xfrm>
          <a:prstGeom prst="rect">
            <a:avLst/>
          </a:prstGeom>
        </p:spPr>
        <p:txBody>
          <a:bodyPr>
            <a:noAutofit/>
          </a:bodyPr>
          <a:lstStyle/>
          <a:p>
            <a:r>
              <a:rPr lang="es-MX" sz="1600" b="1" dirty="0" smtClean="0">
                <a:solidFill>
                  <a:srgbClr val="CC0000"/>
                </a:solidFill>
                <a:effectLst>
                  <a:outerShdw blurRad="38100" dist="38100" dir="2700000" algn="tl">
                    <a:srgbClr val="000000">
                      <a:alpha val="43137"/>
                    </a:srgbClr>
                  </a:outerShdw>
                </a:effectLst>
              </a:rPr>
              <a:t>Procedimiento para registrarse por primera vez: </a:t>
            </a:r>
          </a:p>
          <a:p>
            <a:r>
              <a:rPr lang="es-MX" sz="1600" dirty="0" smtClean="0"/>
              <a:t> </a:t>
            </a:r>
          </a:p>
          <a:p>
            <a:r>
              <a:rPr lang="es-ES" sz="1200" dirty="0" smtClean="0"/>
              <a:t>	</a:t>
            </a:r>
            <a:r>
              <a:rPr lang="es-ES" sz="1200" b="1" dirty="0" smtClean="0">
                <a:effectLst>
                  <a:outerShdw blurRad="38100" dist="38100" dir="2700000" algn="tl">
                    <a:srgbClr val="000000">
                      <a:alpha val="43137"/>
                    </a:srgbClr>
                  </a:outerShdw>
                </a:effectLst>
              </a:rPr>
              <a:t>1.</a:t>
            </a:r>
            <a:r>
              <a:rPr lang="es-ES" sz="1200" dirty="0" smtClean="0"/>
              <a:t> Acceder a </a:t>
            </a:r>
            <a:r>
              <a:rPr lang="es-ES" sz="1200" u="sng" dirty="0" smtClean="0">
                <a:hlinkClick r:id="rId3"/>
              </a:rPr>
              <a:t>www.trabajaen.gob.mx</a:t>
            </a:r>
            <a:endParaRPr lang="es-ES" sz="1200" u="sng" dirty="0" smtClean="0"/>
          </a:p>
          <a:p>
            <a:endParaRPr lang="es-ES" sz="500" dirty="0" smtClean="0"/>
          </a:p>
          <a:p>
            <a:r>
              <a:rPr lang="es-ES" sz="1200" dirty="0" smtClean="0"/>
              <a:t>	</a:t>
            </a:r>
            <a:r>
              <a:rPr lang="es-ES" sz="1200" b="1" dirty="0" smtClean="0">
                <a:effectLst>
                  <a:outerShdw blurRad="38100" dist="38100" dir="2700000" algn="tl">
                    <a:srgbClr val="000000">
                      <a:alpha val="43137"/>
                    </a:srgbClr>
                  </a:outerShdw>
                </a:effectLst>
              </a:rPr>
              <a:t>2.</a:t>
            </a:r>
            <a:r>
              <a:rPr lang="es-ES" sz="1200" dirty="0" smtClean="0"/>
              <a:t> Ingresar a la opción : </a:t>
            </a:r>
            <a:r>
              <a:rPr lang="es-MX" sz="1200" b="1" dirty="0" smtClean="0">
                <a:effectLst>
                  <a:outerShdw blurRad="38100" dist="38100" dir="2700000" algn="tl">
                    <a:srgbClr val="000000">
                      <a:alpha val="43137"/>
                    </a:srgbClr>
                  </a:outerShdw>
                </a:effectLst>
              </a:rPr>
              <a:t>Regístrate en TrabajaEn</a:t>
            </a:r>
          </a:p>
          <a:p>
            <a:endParaRPr lang="es-ES" sz="500" dirty="0" smtClean="0"/>
          </a:p>
          <a:p>
            <a:r>
              <a:rPr lang="es-ES" sz="1200" dirty="0" smtClean="0"/>
              <a:t>	</a:t>
            </a:r>
            <a:r>
              <a:rPr lang="es-ES" sz="1200" b="1" dirty="0" smtClean="0">
                <a:effectLst>
                  <a:outerShdw blurRad="38100" dist="38100" dir="2700000" algn="tl">
                    <a:srgbClr val="000000">
                      <a:alpha val="43137"/>
                    </a:srgbClr>
                  </a:outerShdw>
                </a:effectLst>
              </a:rPr>
              <a:t>3.</a:t>
            </a:r>
            <a:r>
              <a:rPr lang="es-ES" sz="1200" dirty="0" smtClean="0"/>
              <a:t> Registrar los distintos campos que aparecen en el formulario como: teléfono, correo electrónico 	y dirección, así como dar el nombre con el que será reconocido como usuario y la contraseña de la 	misma. Una vez concluido esto, se dar clic en  Enviar para guardar el alta del usuario y quedar 	registrado. La página </a:t>
            </a:r>
            <a:r>
              <a:rPr lang="es-ES" sz="1200" dirty="0" err="1" smtClean="0"/>
              <a:t>TrabajaEn</a:t>
            </a:r>
            <a:r>
              <a:rPr lang="es-ES" sz="1200" dirty="0" smtClean="0"/>
              <a:t> asignará un primer número de folio con el cual se mantendrá 	registrada la información del usuario y aparecerá en la pantalla de su cuenta personal.</a:t>
            </a:r>
          </a:p>
          <a:p>
            <a:endParaRPr lang="es-ES" sz="500" dirty="0" smtClean="0"/>
          </a:p>
          <a:p>
            <a:r>
              <a:rPr lang="es-ES" sz="1200" dirty="0" smtClean="0"/>
              <a:t>	</a:t>
            </a:r>
            <a:r>
              <a:rPr lang="es-ES" sz="1200" b="1" dirty="0" smtClean="0">
                <a:effectLst>
                  <a:outerShdw blurRad="38100" dist="38100" dir="2700000" algn="tl">
                    <a:srgbClr val="000000">
                      <a:alpha val="43137"/>
                    </a:srgbClr>
                  </a:outerShdw>
                </a:effectLst>
              </a:rPr>
              <a:t>4.</a:t>
            </a:r>
            <a:r>
              <a:rPr lang="es-ES" sz="1200" dirty="0" smtClean="0"/>
              <a:t> Acceder a su cuenta personal para registrar la información sobre datos personales, profesionales 	y académicos.</a:t>
            </a:r>
          </a:p>
          <a:p>
            <a:r>
              <a:rPr lang="es-ES" sz="1400" dirty="0" smtClean="0"/>
              <a:t> </a:t>
            </a:r>
          </a:p>
          <a:p>
            <a:pPr lvl="0" algn="just">
              <a:spcBef>
                <a:spcPct val="0"/>
              </a:spcBef>
            </a:pPr>
            <a:endParaRPr kumimoji="0" lang="es-ES" sz="13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2" descr="C:\Documents and Settings\gbautista\Mis documentos\DOC-GISS-2009\LOGOS\trabajen SPC.bmp"/>
          <p:cNvPicPr>
            <a:picLocks noChangeAspect="1" noChangeArrowheads="1"/>
          </p:cNvPicPr>
          <p:nvPr/>
        </p:nvPicPr>
        <p:blipFill>
          <a:blip r:embed="rId4" cstate="print"/>
          <a:srcRect/>
          <a:stretch>
            <a:fillRect/>
          </a:stretch>
        </p:blipFill>
        <p:spPr bwMode="auto">
          <a:xfrm>
            <a:off x="7930530" y="5421210"/>
            <a:ext cx="713436" cy="793872"/>
          </a:xfrm>
          <a:prstGeom prst="rect">
            <a:avLst/>
          </a:prstGeom>
          <a:ln>
            <a:noFill/>
          </a:ln>
          <a:effectLst>
            <a:outerShdw blurRad="292100" dist="139700" dir="2700000" algn="tl" rotWithShape="0">
              <a:srgbClr val="333333">
                <a:alpha val="65000"/>
              </a:srgbClr>
            </a:outerShdw>
          </a:effectLst>
        </p:spPr>
      </p:pic>
      <p:sp>
        <p:nvSpPr>
          <p:cNvPr id="8" name="7 CuadroTexto"/>
          <p:cNvSpPr txBox="1"/>
          <p:nvPr/>
        </p:nvSpPr>
        <p:spPr>
          <a:xfrm>
            <a:off x="8329339" y="6286520"/>
            <a:ext cx="785818" cy="369332"/>
          </a:xfrm>
          <a:prstGeom prst="rect">
            <a:avLst/>
          </a:prstGeom>
          <a:noFill/>
        </p:spPr>
        <p:txBody>
          <a:bodyPr wrap="square" rtlCol="0">
            <a:spAutoFit/>
          </a:bodyPr>
          <a:lstStyle/>
          <a:p>
            <a:r>
              <a:rPr lang="es-MX" b="1" dirty="0" smtClean="0">
                <a:solidFill>
                  <a:schemeClr val="bg1"/>
                </a:solidFill>
                <a:latin typeface="EurekaSans-Bold" pitchFamily="50" charset="0"/>
              </a:rPr>
              <a:t> 2009</a:t>
            </a:r>
            <a:endParaRPr lang="es-ES" b="1" dirty="0">
              <a:solidFill>
                <a:schemeClr val="bg1"/>
              </a:solidFill>
              <a:latin typeface="EurekaSans-Bold" pitchFamily="50"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714612" y="358789"/>
            <a:ext cx="4786346" cy="461665"/>
          </a:xfrm>
          <a:prstGeom prst="rect">
            <a:avLst/>
          </a:prstGeom>
          <a:noFill/>
        </p:spPr>
        <p:txBody>
          <a:bodyPr wrap="square" rtlCol="0">
            <a:spAutoFit/>
          </a:bodyPr>
          <a:lstStyle/>
          <a:p>
            <a:pPr algn="ctr"/>
            <a:r>
              <a:rPr lang="es-MX" sz="2400" b="1" dirty="0" smtClean="0">
                <a:solidFill>
                  <a:schemeClr val="bg1"/>
                </a:solidFill>
                <a:effectLst>
                  <a:outerShdw blurRad="38100" dist="38100" dir="2700000" algn="tl">
                    <a:srgbClr val="000000">
                      <a:alpha val="43137"/>
                    </a:srgbClr>
                  </a:outerShdw>
                </a:effectLst>
                <a:latin typeface="Candara" pitchFamily="34" charset="0"/>
              </a:rPr>
              <a:t>3.-      </a:t>
            </a:r>
            <a:r>
              <a:rPr lang="es-MX" sz="1900" b="1" dirty="0" smtClean="0">
                <a:solidFill>
                  <a:schemeClr val="bg1"/>
                </a:solidFill>
                <a:effectLst>
                  <a:outerShdw blurRad="38100" dist="38100" dir="2700000" algn="tl">
                    <a:srgbClr val="000000">
                      <a:alpha val="43137"/>
                    </a:srgbClr>
                  </a:outerShdw>
                </a:effectLst>
                <a:latin typeface="Candara" pitchFamily="34" charset="0"/>
              </a:rPr>
              <a:t>ACCESO A USUARIOS REGISTRADOS</a:t>
            </a:r>
            <a:endParaRPr lang="es-ES" sz="1900" b="1" dirty="0">
              <a:solidFill>
                <a:schemeClr val="bg1"/>
              </a:solidFill>
              <a:effectLst>
                <a:outerShdw blurRad="38100" dist="38100" dir="2700000" algn="tl">
                  <a:srgbClr val="000000">
                    <a:alpha val="43137"/>
                  </a:srgbClr>
                </a:outerShdw>
              </a:effectLst>
              <a:latin typeface="Candara" pitchFamily="34" charset="0"/>
            </a:endParaRPr>
          </a:p>
        </p:txBody>
      </p:sp>
      <p:sp>
        <p:nvSpPr>
          <p:cNvPr id="7" name="1 Título"/>
          <p:cNvSpPr txBox="1">
            <a:spLocks/>
          </p:cNvSpPr>
          <p:nvPr/>
        </p:nvSpPr>
        <p:spPr>
          <a:xfrm>
            <a:off x="142844" y="1214422"/>
            <a:ext cx="7215238" cy="928694"/>
          </a:xfrm>
          <a:prstGeom prst="rect">
            <a:avLst/>
          </a:prstGeom>
        </p:spPr>
        <p:txBody>
          <a:bodyPr>
            <a:noAutofit/>
          </a:bodyPr>
          <a:lstStyle/>
          <a:p>
            <a:pPr lvl="0" algn="just">
              <a:spcBef>
                <a:spcPct val="0"/>
              </a:spcBef>
            </a:pPr>
            <a:r>
              <a:rPr lang="es-MX" sz="1600" b="1" dirty="0" smtClean="0">
                <a:effectLst>
                  <a:outerShdw blurRad="38100" dist="38100" dir="2700000" algn="tl">
                    <a:srgbClr val="000000">
                      <a:alpha val="43137"/>
                    </a:srgbClr>
                  </a:outerShdw>
                </a:effectLst>
              </a:rPr>
              <a:t>Acceso a Usuarios Registrados.-</a:t>
            </a:r>
            <a:r>
              <a:rPr lang="es-MX" sz="1600" dirty="0" smtClean="0"/>
              <a:t> </a:t>
            </a:r>
            <a:r>
              <a:rPr lang="es-ES" sz="1400" dirty="0" smtClean="0"/>
              <a:t>En caso de que ya se encuentre registrada la información personal del usuario, en este apartado se tendrá acceso a su cuenta personal. Se deberá ingresar su correo electrónico y contraseña.</a:t>
            </a:r>
          </a:p>
          <a:p>
            <a:pPr lvl="0" algn="just">
              <a:spcBef>
                <a:spcPct val="0"/>
              </a:spcBef>
            </a:pPr>
            <a:endParaRPr lang="es-ES" sz="1400" dirty="0" smtClean="0"/>
          </a:p>
          <a:p>
            <a:pPr lvl="0" algn="just">
              <a:spcBef>
                <a:spcPct val="0"/>
              </a:spcBef>
            </a:pPr>
            <a:endParaRPr kumimoji="0" lang="es-ES" sz="1400" b="0" i="0" u="none" strike="noStrike" kern="1200" cap="none" spc="0" normalizeH="0" baseline="0" noProof="0" dirty="0">
              <a:ln>
                <a:noFill/>
              </a:ln>
              <a:solidFill>
                <a:schemeClr val="tx1"/>
              </a:solidFill>
              <a:effectLst/>
              <a:uLnTx/>
              <a:uFillTx/>
              <a:latin typeface="+mj-lt"/>
              <a:ea typeface="+mj-ea"/>
              <a:cs typeface="+mj-cs"/>
            </a:endParaRPr>
          </a:p>
        </p:txBody>
      </p:sp>
      <p:pic>
        <p:nvPicPr>
          <p:cNvPr id="8" name="Picture 2"/>
          <p:cNvPicPr>
            <a:picLocks noChangeAspect="1" noChangeArrowheads="1"/>
          </p:cNvPicPr>
          <p:nvPr/>
        </p:nvPicPr>
        <p:blipFill>
          <a:blip r:embed="rId2"/>
          <a:srcRect/>
          <a:stretch>
            <a:fillRect/>
          </a:stretch>
        </p:blipFill>
        <p:spPr bwMode="auto">
          <a:xfrm>
            <a:off x="1142976" y="2071678"/>
            <a:ext cx="4714908" cy="2042905"/>
          </a:xfrm>
          <a:prstGeom prst="rect">
            <a:avLst/>
          </a:prstGeom>
          <a:ln>
            <a:noFill/>
          </a:ln>
          <a:effectLst>
            <a:outerShdw blurRad="292100" dist="139700" dir="2700000" algn="tl" rotWithShape="0">
              <a:srgbClr val="333333">
                <a:alpha val="65000"/>
              </a:srgbClr>
            </a:outerShdw>
          </a:effectLst>
        </p:spPr>
      </p:pic>
      <p:sp>
        <p:nvSpPr>
          <p:cNvPr id="9" name="1 Título"/>
          <p:cNvSpPr txBox="1">
            <a:spLocks/>
          </p:cNvSpPr>
          <p:nvPr/>
        </p:nvSpPr>
        <p:spPr>
          <a:xfrm>
            <a:off x="142844" y="4429132"/>
            <a:ext cx="7215238" cy="1857388"/>
          </a:xfrm>
          <a:prstGeom prst="rect">
            <a:avLst/>
          </a:prstGeom>
        </p:spPr>
        <p:txBody>
          <a:bodyPr>
            <a:noAutofit/>
          </a:bodyPr>
          <a:lstStyle/>
          <a:p>
            <a:pPr lvl="0" algn="just">
              <a:spcBef>
                <a:spcPct val="0"/>
              </a:spcBef>
            </a:pPr>
            <a:r>
              <a:rPr lang="es-ES" sz="1400" dirty="0" smtClean="0"/>
              <a:t>Posteriormente te aparecerá otra pantalla con la BIENVENIDA donde la página de </a:t>
            </a:r>
            <a:r>
              <a:rPr lang="es-ES" sz="1400" dirty="0" err="1" smtClean="0"/>
              <a:t>TrabajaEn</a:t>
            </a:r>
            <a:r>
              <a:rPr lang="es-ES" sz="1400" dirty="0" smtClean="0"/>
              <a:t> te asignará un primer número de folio con el cual se mantendrá registrada la información del usuario y aparecerá en la pantalla de su cuenta personal.</a:t>
            </a:r>
          </a:p>
          <a:p>
            <a:pPr lvl="0" algn="just">
              <a:spcBef>
                <a:spcPct val="0"/>
              </a:spcBef>
            </a:pPr>
            <a:endParaRPr lang="es-MX" sz="1400" dirty="0" smtClean="0"/>
          </a:p>
          <a:p>
            <a:pPr lvl="0" algn="just">
              <a:spcBef>
                <a:spcPct val="0"/>
              </a:spcBef>
            </a:pPr>
            <a:r>
              <a:rPr lang="es-MX" sz="1400" b="1" u="sng" dirty="0" smtClean="0"/>
              <a:t>NOTA:</a:t>
            </a:r>
          </a:p>
          <a:p>
            <a:pPr lvl="0" algn="just">
              <a:spcBef>
                <a:spcPct val="0"/>
              </a:spcBef>
            </a:pPr>
            <a:endParaRPr lang="es-ES" sz="500" b="1" u="sng" dirty="0" smtClean="0"/>
          </a:p>
          <a:p>
            <a:pPr algn="ctr">
              <a:spcBef>
                <a:spcPct val="0"/>
              </a:spcBef>
            </a:pPr>
            <a:r>
              <a:rPr lang="es-ES" sz="1400" b="1" dirty="0" smtClean="0"/>
              <a:t>El Folio es necesario para la recepción y procesamiento de las solicitudes de ingreso a los concursos, administración y control de la información relacionadas con el Subsistema de Ingreso del Servicio Profesional de Carrera en la Administración Pública Federal. </a:t>
            </a:r>
            <a:endParaRPr lang="es-ES" sz="1400" dirty="0" smtClean="0"/>
          </a:p>
          <a:p>
            <a:pPr lvl="0" algn="just">
              <a:spcBef>
                <a:spcPct val="0"/>
              </a:spcBef>
            </a:pPr>
            <a:endParaRPr lang="es-ES" sz="1400" dirty="0" smtClean="0"/>
          </a:p>
          <a:p>
            <a:pPr lvl="0" algn="just">
              <a:spcBef>
                <a:spcPct val="0"/>
              </a:spcBef>
            </a:pPr>
            <a:endParaRPr kumimoji="0" lang="es-ES" sz="1400" b="0" i="0" u="none" strike="noStrike" kern="1200" cap="none" spc="0" normalizeH="0" baseline="0" noProof="0" dirty="0">
              <a:ln>
                <a:noFill/>
              </a:ln>
              <a:solidFill>
                <a:schemeClr val="tx1"/>
              </a:solidFill>
              <a:effectLst/>
              <a:uLnTx/>
              <a:uFillTx/>
              <a:latin typeface="+mj-lt"/>
              <a:ea typeface="+mj-ea"/>
              <a:cs typeface="+mj-cs"/>
            </a:endParaRPr>
          </a:p>
        </p:txBody>
      </p:sp>
      <p:pic>
        <p:nvPicPr>
          <p:cNvPr id="10" name="Picture 2" descr="C:\Documents and Settings\gbautista\Mis documentos\DOC-GISS-2009\LOGOS\trabajen SPC.bmp"/>
          <p:cNvPicPr>
            <a:picLocks noChangeAspect="1" noChangeArrowheads="1"/>
          </p:cNvPicPr>
          <p:nvPr/>
        </p:nvPicPr>
        <p:blipFill>
          <a:blip r:embed="rId3" cstate="print"/>
          <a:srcRect/>
          <a:stretch>
            <a:fillRect/>
          </a:stretch>
        </p:blipFill>
        <p:spPr bwMode="auto">
          <a:xfrm>
            <a:off x="7930530" y="5421210"/>
            <a:ext cx="713436" cy="793872"/>
          </a:xfrm>
          <a:prstGeom prst="rect">
            <a:avLst/>
          </a:prstGeom>
          <a:ln>
            <a:noFill/>
          </a:ln>
          <a:effectLst>
            <a:outerShdw blurRad="292100" dist="139700" dir="2700000" algn="tl" rotWithShape="0">
              <a:srgbClr val="333333">
                <a:alpha val="65000"/>
              </a:srgbClr>
            </a:outerShdw>
          </a:effectLst>
        </p:spPr>
      </p:pic>
      <p:sp>
        <p:nvSpPr>
          <p:cNvPr id="11" name="10 CuadroTexto"/>
          <p:cNvSpPr txBox="1"/>
          <p:nvPr/>
        </p:nvSpPr>
        <p:spPr>
          <a:xfrm>
            <a:off x="8329339" y="6286520"/>
            <a:ext cx="785818" cy="369332"/>
          </a:xfrm>
          <a:prstGeom prst="rect">
            <a:avLst/>
          </a:prstGeom>
          <a:noFill/>
        </p:spPr>
        <p:txBody>
          <a:bodyPr wrap="square" rtlCol="0">
            <a:spAutoFit/>
          </a:bodyPr>
          <a:lstStyle/>
          <a:p>
            <a:r>
              <a:rPr lang="es-MX" b="1" dirty="0" smtClean="0">
                <a:solidFill>
                  <a:schemeClr val="bg1"/>
                </a:solidFill>
                <a:latin typeface="EurekaSans-Bold" pitchFamily="50" charset="0"/>
              </a:rPr>
              <a:t> 2009</a:t>
            </a:r>
            <a:endParaRPr lang="es-ES" b="1" dirty="0">
              <a:solidFill>
                <a:schemeClr val="bg1"/>
              </a:solidFill>
              <a:latin typeface="EurekaSans-Bold" pitchFamily="50"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329339" y="6286520"/>
            <a:ext cx="785818" cy="369332"/>
          </a:xfrm>
          <a:prstGeom prst="rect">
            <a:avLst/>
          </a:prstGeom>
          <a:noFill/>
        </p:spPr>
        <p:txBody>
          <a:bodyPr wrap="square" rtlCol="0">
            <a:spAutoFit/>
          </a:bodyPr>
          <a:lstStyle/>
          <a:p>
            <a:r>
              <a:rPr lang="es-MX" b="1" dirty="0" smtClean="0">
                <a:solidFill>
                  <a:schemeClr val="bg1"/>
                </a:solidFill>
                <a:latin typeface="EurekaSans-Bold" pitchFamily="50" charset="0"/>
              </a:rPr>
              <a:t> 2009</a:t>
            </a:r>
            <a:endParaRPr lang="es-ES" b="1" dirty="0">
              <a:solidFill>
                <a:schemeClr val="bg1"/>
              </a:solidFill>
              <a:latin typeface="EurekaSans-Bold" pitchFamily="50" charset="0"/>
            </a:endParaRPr>
          </a:p>
        </p:txBody>
      </p:sp>
      <p:pic>
        <p:nvPicPr>
          <p:cNvPr id="16" name="Picture 2" descr="C:\Documents and Settings\gbautista\Mis documentos\DOC-GISS-2009\LOGOS\trabajen SPC.bmp"/>
          <p:cNvPicPr>
            <a:picLocks noChangeAspect="1" noChangeArrowheads="1"/>
          </p:cNvPicPr>
          <p:nvPr/>
        </p:nvPicPr>
        <p:blipFill>
          <a:blip r:embed="rId2" cstate="print"/>
          <a:srcRect/>
          <a:stretch>
            <a:fillRect/>
          </a:stretch>
        </p:blipFill>
        <p:spPr bwMode="auto">
          <a:xfrm>
            <a:off x="7930530" y="5421210"/>
            <a:ext cx="713436" cy="793872"/>
          </a:xfrm>
          <a:prstGeom prst="rect">
            <a:avLst/>
          </a:prstGeom>
          <a:ln>
            <a:noFill/>
          </a:ln>
          <a:effectLst>
            <a:outerShdw blurRad="292100" dist="139700" dir="2700000" algn="tl" rotWithShape="0">
              <a:srgbClr val="333333">
                <a:alpha val="65000"/>
              </a:srgbClr>
            </a:outerShdw>
          </a:effectLst>
        </p:spPr>
      </p:pic>
      <p:sp>
        <p:nvSpPr>
          <p:cNvPr id="20" name="2 Marcador de contenido"/>
          <p:cNvSpPr>
            <a:spLocks noGrp="1"/>
          </p:cNvSpPr>
          <p:nvPr>
            <p:ph idx="4294967295"/>
          </p:nvPr>
        </p:nvSpPr>
        <p:spPr>
          <a:xfrm>
            <a:off x="142844" y="3214686"/>
            <a:ext cx="6858048" cy="3571900"/>
          </a:xfrm>
        </p:spPr>
        <p:txBody>
          <a:bodyPr>
            <a:normAutofit fontScale="85000" lnSpcReduction="10000"/>
          </a:bodyPr>
          <a:lstStyle/>
          <a:p>
            <a:pPr algn="just">
              <a:buNone/>
            </a:pPr>
            <a:r>
              <a:rPr lang="es-ES" sz="1200" b="1" dirty="0" smtClean="0"/>
              <a:t>	</a:t>
            </a:r>
            <a:r>
              <a:rPr lang="es-ES" sz="1200" b="1" dirty="0" smtClean="0">
                <a:effectLst>
                  <a:outerShdw blurRad="38100" dist="38100" dir="2700000" algn="tl">
                    <a:srgbClr val="000000">
                      <a:alpha val="43137"/>
                    </a:srgbClr>
                  </a:outerShdw>
                </a:effectLst>
              </a:rPr>
              <a:t>1.- Mis Consultas.- </a:t>
            </a:r>
            <a:r>
              <a:rPr lang="es-ES" sz="1200" dirty="0" smtClean="0"/>
              <a:t>Se podrá elaborar consultas con diferentes nombres y de acuerdo a la clasificación que el usuario desee. Ejemplo: Si desea que le muestren todas las plazas vacantes de alguna dependencia,  se elegirá del catalogo,  la Dependencia de su interés y le desplegará las vacantes que se encuentran en concurso en la misma. De igual manera en esta parte se podrá solicitar la inscripción al concurso de la vacante de su interés. </a:t>
            </a:r>
          </a:p>
          <a:p>
            <a:pPr algn="just">
              <a:buNone/>
            </a:pPr>
            <a:r>
              <a:rPr lang="es-ES" sz="1200" dirty="0" smtClean="0"/>
              <a:t> </a:t>
            </a:r>
          </a:p>
          <a:p>
            <a:pPr algn="just">
              <a:buNone/>
            </a:pPr>
            <a:r>
              <a:rPr lang="es-ES" sz="1200" b="1" dirty="0" smtClean="0"/>
              <a:t>	</a:t>
            </a:r>
            <a:r>
              <a:rPr lang="es-ES" sz="1200" b="1" dirty="0" smtClean="0">
                <a:effectLst>
                  <a:outerShdw blurRad="38100" dist="38100" dir="2700000" algn="tl">
                    <a:srgbClr val="000000">
                      <a:alpha val="43137"/>
                    </a:srgbClr>
                  </a:outerShdw>
                </a:effectLst>
              </a:rPr>
              <a:t>2.- Mis Solicitudes</a:t>
            </a:r>
            <a:r>
              <a:rPr lang="es-ES" sz="1200" b="1" i="1" dirty="0" smtClean="0">
                <a:effectLst>
                  <a:outerShdw blurRad="38100" dist="38100" dir="2700000" algn="tl">
                    <a:srgbClr val="000000">
                      <a:alpha val="43137"/>
                    </a:srgbClr>
                  </a:outerShdw>
                </a:effectLst>
              </a:rPr>
              <a:t>.-</a:t>
            </a:r>
            <a:r>
              <a:rPr lang="es-ES" sz="1200" dirty="0" smtClean="0"/>
              <a:t>  En esta parte, el usuario puede ver los datos generales de la vacante a la cual se inscribió (ver solicitudes), el perfil de las mismas, además de ver el seguimiento del concurso, hasta que éste concluya, cancelar la participación en el concurso. En este mismo apartado se encuentra la opción “Ver Evaluaciones” e</a:t>
            </a:r>
            <a:r>
              <a:rPr lang="es-ES" sz="1200" i="1" dirty="0" smtClean="0"/>
              <a:t>n donde podrá</a:t>
            </a:r>
            <a:r>
              <a:rPr lang="es-ES" sz="1200" b="1" i="1" dirty="0" smtClean="0"/>
              <a:t> </a:t>
            </a:r>
            <a:r>
              <a:rPr lang="es-ES" sz="1200" dirty="0" smtClean="0"/>
              <a:t>consultar el histórico de sus evaluaciones, así como la facilidad de renunciar a los resultados de las mismas. </a:t>
            </a:r>
          </a:p>
          <a:p>
            <a:pPr algn="just">
              <a:buNone/>
            </a:pPr>
            <a:endParaRPr lang="es-ES" sz="1200" dirty="0" smtClean="0"/>
          </a:p>
          <a:p>
            <a:pPr algn="just">
              <a:buNone/>
            </a:pPr>
            <a:r>
              <a:rPr lang="es-ES" sz="1200" b="1" dirty="0" smtClean="0"/>
              <a:t>	</a:t>
            </a:r>
            <a:r>
              <a:rPr lang="es-ES" sz="1200" b="1" dirty="0" smtClean="0">
                <a:effectLst>
                  <a:outerShdw blurRad="38100" dist="38100" dir="2700000" algn="tl">
                    <a:srgbClr val="000000">
                      <a:alpha val="43137"/>
                    </a:srgbClr>
                  </a:outerShdw>
                </a:effectLst>
              </a:rPr>
              <a:t>3.- Mis Mensajes</a:t>
            </a:r>
            <a:r>
              <a:rPr lang="es-ES" sz="1200" dirty="0" smtClean="0">
                <a:effectLst>
                  <a:outerShdw blurRad="38100" dist="38100" dir="2700000" algn="tl">
                    <a:srgbClr val="000000">
                      <a:alpha val="43137"/>
                    </a:srgbClr>
                  </a:outerShdw>
                </a:effectLst>
              </a:rPr>
              <a:t>.- </a:t>
            </a:r>
            <a:r>
              <a:rPr lang="es-ES" sz="1200" dirty="0" smtClean="0"/>
              <a:t>Es necesario revisar continuamente este centro de mensajes, ya que es el medio por el cual las dependencias y órganos desconcentradas, estarán en contacto con el aspirante, para informarle acerca de fechas, lugar y horario de las diferentes etapas del concurso, resultados obtenidos y avisos particulares sobre los concursos en los que se encuentra participando.</a:t>
            </a:r>
          </a:p>
          <a:p>
            <a:pPr algn="just">
              <a:buNone/>
            </a:pPr>
            <a:endParaRPr lang="es-ES" sz="1200" dirty="0" smtClean="0"/>
          </a:p>
          <a:p>
            <a:pPr algn="just">
              <a:buNone/>
            </a:pPr>
            <a:r>
              <a:rPr lang="es-ES" sz="1200" b="1" dirty="0" smtClean="0"/>
              <a:t>	</a:t>
            </a:r>
            <a:r>
              <a:rPr lang="es-ES" sz="1200" b="1" dirty="0" smtClean="0">
                <a:effectLst>
                  <a:outerShdw blurRad="38100" dist="38100" dir="2700000" algn="tl">
                    <a:srgbClr val="000000">
                      <a:alpha val="43137"/>
                    </a:srgbClr>
                  </a:outerShdw>
                </a:effectLst>
              </a:rPr>
              <a:t>4.- Mi Cuenta</a:t>
            </a:r>
            <a:r>
              <a:rPr lang="es-ES" sz="1200" dirty="0" smtClean="0">
                <a:effectLst>
                  <a:outerShdw blurRad="38100" dist="38100" dir="2700000" algn="tl">
                    <a:srgbClr val="000000">
                      <a:alpha val="43137"/>
                    </a:srgbClr>
                  </a:outerShdw>
                </a:effectLst>
              </a:rPr>
              <a:t>.</a:t>
            </a:r>
            <a:r>
              <a:rPr lang="es-ES" sz="1200" dirty="0" smtClean="0"/>
              <a:t>- En esta sección se podrá cambiar su contraseña de acceso y/o el correo electrónico al que desea que le lleguen sus correos, esto es independiente de los mensajes que le llegan a su cuenta de </a:t>
            </a:r>
            <a:r>
              <a:rPr lang="es-ES" sz="1200" dirty="0" err="1" smtClean="0"/>
              <a:t>TrabajaEn</a:t>
            </a:r>
            <a:r>
              <a:rPr lang="es-ES" sz="1200" dirty="0" smtClean="0"/>
              <a:t>.</a:t>
            </a:r>
          </a:p>
          <a:p>
            <a:pPr algn="just"/>
            <a:endParaRPr lang="es-ES" sz="1200" dirty="0" smtClean="0"/>
          </a:p>
          <a:p>
            <a:pPr algn="just">
              <a:buNone/>
            </a:pPr>
            <a:r>
              <a:rPr lang="es-ES" sz="1200" b="1" dirty="0" smtClean="0"/>
              <a:t>	</a:t>
            </a:r>
            <a:r>
              <a:rPr lang="es-ES" sz="1200" b="1" dirty="0" smtClean="0">
                <a:effectLst>
                  <a:outerShdw blurRad="38100" dist="38100" dir="2700000" algn="tl">
                    <a:srgbClr val="000000">
                      <a:alpha val="43137"/>
                    </a:srgbClr>
                  </a:outerShdw>
                </a:effectLst>
              </a:rPr>
              <a:t>5.- Mi Currículum</a:t>
            </a:r>
            <a:r>
              <a:rPr lang="es-ES" sz="1200" i="1" dirty="0" smtClean="0">
                <a:effectLst>
                  <a:outerShdw blurRad="38100" dist="38100" dir="2700000" algn="tl">
                    <a:srgbClr val="000000">
                      <a:alpha val="43137"/>
                    </a:srgbClr>
                  </a:outerShdw>
                </a:effectLst>
              </a:rPr>
              <a:t>.- </a:t>
            </a:r>
            <a:r>
              <a:rPr lang="es-ES" sz="1200" b="1" i="1" dirty="0" smtClean="0">
                <a:effectLst>
                  <a:outerShdw blurRad="38100" dist="38100" dir="2700000" algn="tl">
                    <a:srgbClr val="000000">
                      <a:alpha val="43137"/>
                    </a:srgbClr>
                  </a:outerShdw>
                </a:effectLst>
              </a:rPr>
              <a:t> </a:t>
            </a:r>
            <a:r>
              <a:rPr lang="es-ES" sz="1200" dirty="0" smtClean="0"/>
              <a:t>Se registrarán los datos e información  del currículum vitae del usuario</a:t>
            </a:r>
            <a:r>
              <a:rPr lang="es-ES" sz="1200" b="1" i="1" dirty="0" smtClean="0"/>
              <a:t>. </a:t>
            </a:r>
            <a:r>
              <a:rPr lang="es-ES" sz="1200" dirty="0" smtClean="0"/>
              <a:t>Es de suma importancia que se registren todos los campos que se le solicitan, ya que estos se comparan automáticamente contra el perfil de la vacante, de ello depende que apruebe o no el filtro curricular y continuar o no a la siguiente etapa de los concursos. </a:t>
            </a:r>
          </a:p>
          <a:p>
            <a:pPr algn="just">
              <a:buNone/>
            </a:pPr>
            <a:endParaRPr lang="es-MX" sz="1200" dirty="0" smtClean="0"/>
          </a:p>
          <a:p>
            <a:pPr algn="just">
              <a:buNone/>
            </a:pPr>
            <a:r>
              <a:rPr lang="es-MX" sz="1200" dirty="0" smtClean="0"/>
              <a:t>	</a:t>
            </a:r>
            <a:r>
              <a:rPr lang="es-ES" sz="1200" dirty="0" smtClean="0"/>
              <a:t>	 </a:t>
            </a:r>
          </a:p>
          <a:p>
            <a:pPr algn="just">
              <a:buNone/>
            </a:pPr>
            <a:endParaRPr lang="es-ES" sz="1200" dirty="0" smtClean="0"/>
          </a:p>
          <a:p>
            <a:pPr algn="just">
              <a:buNone/>
            </a:pPr>
            <a:endParaRPr lang="es-ES" sz="1200" dirty="0" smtClean="0"/>
          </a:p>
          <a:p>
            <a:pPr algn="just"/>
            <a:endParaRPr lang="es-ES" sz="1200" dirty="0"/>
          </a:p>
        </p:txBody>
      </p:sp>
      <p:sp>
        <p:nvSpPr>
          <p:cNvPr id="35" name="34 CuadroTexto"/>
          <p:cNvSpPr txBox="1"/>
          <p:nvPr/>
        </p:nvSpPr>
        <p:spPr>
          <a:xfrm>
            <a:off x="2714612" y="267798"/>
            <a:ext cx="4786346" cy="646331"/>
          </a:xfrm>
          <a:prstGeom prst="rect">
            <a:avLst/>
          </a:prstGeom>
          <a:noFill/>
        </p:spPr>
        <p:txBody>
          <a:bodyPr wrap="square" rtlCol="0">
            <a:spAutoFit/>
          </a:bodyPr>
          <a:lstStyle/>
          <a:p>
            <a:pPr algn="ctr"/>
            <a:r>
              <a:rPr lang="es-MX" b="1" dirty="0" smtClean="0">
                <a:solidFill>
                  <a:schemeClr val="bg1"/>
                </a:solidFill>
                <a:effectLst>
                  <a:outerShdw blurRad="38100" dist="38100" dir="2700000" algn="tl">
                    <a:srgbClr val="000000">
                      <a:alpha val="43137"/>
                    </a:srgbClr>
                  </a:outerShdw>
                </a:effectLst>
                <a:latin typeface="Candara" pitchFamily="34" charset="0"/>
              </a:rPr>
              <a:t>DESCRIPCIÓN DE LA SECCIÓN CUENTA PERSONAL</a:t>
            </a:r>
            <a:endParaRPr lang="es-ES" b="1" dirty="0">
              <a:solidFill>
                <a:schemeClr val="bg1"/>
              </a:solidFill>
              <a:effectLst>
                <a:outerShdw blurRad="38100" dist="38100" dir="2700000" algn="tl">
                  <a:srgbClr val="000000">
                    <a:alpha val="43137"/>
                  </a:srgbClr>
                </a:outerShdw>
              </a:effectLst>
              <a:latin typeface="Candara" pitchFamily="34" charset="0"/>
            </a:endParaRPr>
          </a:p>
        </p:txBody>
      </p:sp>
      <p:sp>
        <p:nvSpPr>
          <p:cNvPr id="38" name="1 Título"/>
          <p:cNvSpPr txBox="1">
            <a:spLocks/>
          </p:cNvSpPr>
          <p:nvPr/>
        </p:nvSpPr>
        <p:spPr>
          <a:xfrm>
            <a:off x="214282" y="1357298"/>
            <a:ext cx="7000924" cy="357190"/>
          </a:xfrm>
          <a:prstGeom prst="rect">
            <a:avLst/>
          </a:prstGeom>
        </p:spPr>
        <p:txBody>
          <a:bodyPr>
            <a:noAutofit/>
          </a:bodyPr>
          <a:lstStyle/>
          <a:p>
            <a:pPr>
              <a:buFont typeface="Wingdings" pitchFamily="2" charset="2"/>
              <a:buChar char="v"/>
            </a:pPr>
            <a:r>
              <a:rPr kumimoji="0" lang="es-MX" sz="1400" b="0" i="0" u="none" strike="noStrike" kern="1200" cap="none" spc="0" normalizeH="0" baseline="0" noProof="0" dirty="0" smtClean="0">
                <a:ln>
                  <a:noFill/>
                </a:ln>
                <a:solidFill>
                  <a:schemeClr val="tx1"/>
                </a:solidFill>
                <a:effectLst/>
                <a:uLnTx/>
                <a:uFillTx/>
                <a:latin typeface="+mj-lt"/>
                <a:ea typeface="+mj-ea"/>
                <a:cs typeface="+mj-cs"/>
              </a:rPr>
              <a:t>   </a:t>
            </a:r>
            <a:r>
              <a:rPr kumimoji="0" lang="es-MX" sz="1400" b="1" i="0" u="none" strike="noStrike" kern="1200" cap="none" spc="0" normalizeH="0" baseline="0" noProof="0" dirty="0" smtClean="0">
                <a:ln>
                  <a:noFill/>
                </a:ln>
                <a:solidFill>
                  <a:schemeClr val="tx1"/>
                </a:solidFill>
                <a:effectLst/>
                <a:uLnTx/>
                <a:uFillTx/>
                <a:latin typeface="+mj-lt"/>
                <a:ea typeface="+mj-ea"/>
                <a:cs typeface="+mj-cs"/>
              </a:rPr>
              <a:t>En esta sección aparece la siguiente pantalla y</a:t>
            </a:r>
            <a:r>
              <a:rPr kumimoji="0" lang="es-MX" sz="1400" b="1" i="0" u="none" strike="noStrike" kern="1200" cap="none" spc="0" normalizeH="0" noProof="0" dirty="0" smtClean="0">
                <a:ln>
                  <a:noFill/>
                </a:ln>
                <a:solidFill>
                  <a:schemeClr val="tx1"/>
                </a:solidFill>
                <a:effectLst/>
                <a:uLnTx/>
                <a:uFillTx/>
                <a:latin typeface="+mj-lt"/>
                <a:ea typeface="+mj-ea"/>
                <a:cs typeface="+mj-cs"/>
              </a:rPr>
              <a:t> s</a:t>
            </a:r>
            <a:r>
              <a:rPr lang="es-ES" sz="1400" b="1" dirty="0" smtClean="0"/>
              <a:t>e compone de las siguientes secciones.</a:t>
            </a:r>
            <a:endParaRPr kumimoji="0" lang="es-MX" sz="1400" b="1" i="0" u="none" strike="noStrike" kern="1200" cap="none" spc="0" normalizeH="0" noProof="0" dirty="0" smtClean="0">
              <a:ln>
                <a:noFill/>
              </a:ln>
              <a:solidFill>
                <a:schemeClr val="tx1"/>
              </a:solidFill>
              <a:effectLst/>
              <a:uLnTx/>
              <a:uFillTx/>
              <a:latin typeface="+mj-lt"/>
              <a:ea typeface="+mj-ea"/>
              <a:cs typeface="+mj-cs"/>
            </a:endParaRPr>
          </a:p>
          <a:p>
            <a:pPr marL="0" marR="0" lvl="0" indent="0" algn="just" defTabSz="914400" rtl="0" eaLnBrk="1" fontAlgn="auto" latinLnBrk="0" hangingPunct="1">
              <a:lnSpc>
                <a:spcPct val="100000"/>
              </a:lnSpc>
              <a:spcBef>
                <a:spcPct val="0"/>
              </a:spcBef>
              <a:spcAft>
                <a:spcPts val="0"/>
              </a:spcAft>
              <a:buClrTx/>
              <a:buSzTx/>
              <a:tabLst/>
              <a:defRPr/>
            </a:pPr>
            <a:r>
              <a:rPr lang="es-MX" sz="1400" dirty="0" smtClean="0">
                <a:latin typeface="+mj-lt"/>
                <a:ea typeface="+mj-ea"/>
                <a:cs typeface="+mj-cs"/>
              </a:rPr>
              <a:t>        </a:t>
            </a:r>
            <a:endParaRPr kumimoji="0" lang="es-ES" sz="1400" b="0" i="0" u="none" strike="noStrike" kern="1200" cap="none" spc="0" normalizeH="0" baseline="0" noProof="0" dirty="0">
              <a:ln>
                <a:noFill/>
              </a:ln>
              <a:solidFill>
                <a:schemeClr val="tx1"/>
              </a:solidFill>
              <a:effectLst/>
              <a:uLnTx/>
              <a:uFillTx/>
              <a:latin typeface="+mj-lt"/>
              <a:ea typeface="+mj-ea"/>
              <a:cs typeface="+mj-cs"/>
            </a:endParaRPr>
          </a:p>
        </p:txBody>
      </p:sp>
      <p:pic>
        <p:nvPicPr>
          <p:cNvPr id="7173" name="Picture 5"/>
          <p:cNvPicPr>
            <a:picLocks noChangeAspect="1" noChangeArrowheads="1"/>
          </p:cNvPicPr>
          <p:nvPr/>
        </p:nvPicPr>
        <p:blipFill>
          <a:blip r:embed="rId3"/>
          <a:srcRect/>
          <a:stretch>
            <a:fillRect/>
          </a:stretch>
        </p:blipFill>
        <p:spPr bwMode="auto">
          <a:xfrm>
            <a:off x="571472" y="1863327"/>
            <a:ext cx="6215106" cy="99800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1 CJE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 CJEF</Template>
  <TotalTime>463</TotalTime>
  <Words>711</Words>
  <Application>Microsoft Office PowerPoint</Application>
  <PresentationFormat>Presentación en pantalla (4:3)</PresentationFormat>
  <Paragraphs>134</Paragraphs>
  <Slides>12</Slides>
  <Notes>1</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Tema1 CJEF</vt:lpstr>
      <vt:lpstr>Diapositiva 1</vt:lpstr>
      <vt:lpstr>SUBSISTEMA DE INGRESO  Sistema TrabajaEn</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gbautista</dc:creator>
  <cp:lastModifiedBy>gbautista</cp:lastModifiedBy>
  <cp:revision>7</cp:revision>
  <dcterms:created xsi:type="dcterms:W3CDTF">2009-12-09T19:02:25Z</dcterms:created>
  <dcterms:modified xsi:type="dcterms:W3CDTF">2009-12-14T17:14:42Z</dcterms:modified>
</cp:coreProperties>
</file>